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5.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17.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83" r:id="rId2"/>
    <p:sldId id="310" r:id="rId3"/>
    <p:sldId id="421" r:id="rId4"/>
    <p:sldId id="457" r:id="rId5"/>
    <p:sldId id="458" r:id="rId6"/>
    <p:sldId id="456" r:id="rId7"/>
    <p:sldId id="443" r:id="rId8"/>
    <p:sldId id="429" r:id="rId9"/>
    <p:sldId id="444" r:id="rId10"/>
    <p:sldId id="434" r:id="rId11"/>
    <p:sldId id="435" r:id="rId12"/>
    <p:sldId id="414" r:id="rId13"/>
    <p:sldId id="431" r:id="rId14"/>
    <p:sldId id="424" r:id="rId15"/>
    <p:sldId id="426" r:id="rId16"/>
    <p:sldId id="450" r:id="rId17"/>
    <p:sldId id="425" r:id="rId18"/>
    <p:sldId id="427" r:id="rId19"/>
    <p:sldId id="446" r:id="rId20"/>
    <p:sldId id="440" r:id="rId21"/>
    <p:sldId id="347" r:id="rId22"/>
    <p:sldId id="448" r:id="rId23"/>
    <p:sldId id="321" r:id="rId24"/>
    <p:sldId id="436" r:id="rId25"/>
    <p:sldId id="437" r:id="rId26"/>
    <p:sldId id="438" r:id="rId27"/>
    <p:sldId id="439" r:id="rId28"/>
    <p:sldId id="408" r:id="rId29"/>
    <p:sldId id="411" r:id="rId30"/>
    <p:sldId id="453" r:id="rId31"/>
    <p:sldId id="417" r:id="rId32"/>
    <p:sldId id="449" r:id="rId33"/>
    <p:sldId id="418" r:id="rId34"/>
    <p:sldId id="401" r:id="rId35"/>
    <p:sldId id="402" r:id="rId36"/>
    <p:sldId id="397" r:id="rId37"/>
    <p:sldId id="398" r:id="rId38"/>
    <p:sldId id="399" r:id="rId39"/>
    <p:sldId id="395" r:id="rId40"/>
    <p:sldId id="404" r:id="rId41"/>
    <p:sldId id="406" r:id="rId42"/>
    <p:sldId id="407" r:id="rId43"/>
    <p:sldId id="419" r:id="rId44"/>
    <p:sldId id="405" r:id="rId45"/>
    <p:sldId id="430" r:id="rId46"/>
    <p:sldId id="428" r:id="rId47"/>
    <p:sldId id="354" r:id="rId4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CCFF33"/>
    <a:srgbClr val="FF6600"/>
    <a:srgbClr val="339966"/>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30"/>
    <p:restoredTop sz="77966" autoAdjust="0"/>
  </p:normalViewPr>
  <p:slideViewPr>
    <p:cSldViewPr>
      <p:cViewPr varScale="1">
        <p:scale>
          <a:sx n="62" d="100"/>
          <a:sy n="62" d="100"/>
        </p:scale>
        <p:origin x="192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4" d="100"/>
          <a:sy n="84" d="100"/>
        </p:scale>
        <p:origin x="391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57" Type="http://schemas.openxmlformats.org/officeDocument/2006/relationships/customXml" Target="../customXml/item3.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DAB781-CD9A-449B-A905-49C6CD34696C}"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4C3A4ABC-3DFD-48E4-8079-C9382C318A71}">
      <dgm:prSet phldrT="[Text]" custT="1"/>
      <dgm:spPr>
        <a:solidFill>
          <a:srgbClr val="C00000"/>
        </a:solidFill>
      </dgm:spPr>
      <dgm:t>
        <a:bodyPr/>
        <a:lstStyle/>
        <a:p>
          <a:r>
            <a:rPr lang="en-US" sz="3200" b="1" dirty="0">
              <a:solidFill>
                <a:srgbClr val="FFFF00"/>
              </a:solidFill>
              <a:latin typeface="Calibri" pitchFamily="34" charset="0"/>
            </a:rPr>
            <a:t>Impact Assessment</a:t>
          </a:r>
        </a:p>
      </dgm:t>
      <dgm:extLst>
        <a:ext uri="{E40237B7-FDA0-4F09-8148-C483321AD2D9}">
          <dgm14:cNvPr xmlns:dgm14="http://schemas.microsoft.com/office/drawing/2010/diagram" id="0" name="" descr="Impact Assessment&#10;"/>
        </a:ext>
      </dgm:extLst>
    </dgm:pt>
    <dgm:pt modelId="{07E69B7F-0395-4724-822E-546A0CC48CA1}" type="parTrans" cxnId="{5F117CE4-2890-4706-A743-FA421B6F7061}">
      <dgm:prSet/>
      <dgm:spPr/>
      <dgm:t>
        <a:bodyPr/>
        <a:lstStyle/>
        <a:p>
          <a:endParaRPr lang="en-US"/>
        </a:p>
      </dgm:t>
    </dgm:pt>
    <dgm:pt modelId="{1BD4C565-3C44-43FA-B808-0777DC3F1AF8}" type="sibTrans" cxnId="{5F117CE4-2890-4706-A743-FA421B6F7061}">
      <dgm:prSet/>
      <dgm:spPr/>
      <dgm:t>
        <a:bodyPr/>
        <a:lstStyle/>
        <a:p>
          <a:endParaRPr lang="en-US"/>
        </a:p>
      </dgm:t>
    </dgm:pt>
    <dgm:pt modelId="{4ADBF751-2F93-4D26-A6A2-FA73BBFAA811}">
      <dgm:prSet phldrT="[Text]" custT="1"/>
      <dgm:spPr>
        <a:solidFill>
          <a:schemeClr val="bg1"/>
        </a:solidFill>
        <a:ln w="57150">
          <a:solidFill>
            <a:srgbClr val="C00000"/>
          </a:solidFill>
        </a:ln>
      </dgm:spPr>
      <dgm:t>
        <a:bodyPr/>
        <a:lstStyle/>
        <a:p>
          <a:r>
            <a:rPr lang="en-US" sz="3200" b="1" dirty="0">
              <a:solidFill>
                <a:schemeClr val="tx1"/>
              </a:solidFill>
              <a:latin typeface="Calibri" pitchFamily="34" charset="0"/>
            </a:rPr>
            <a:t>Safety</a:t>
          </a:r>
        </a:p>
      </dgm:t>
      <dgm:extLst>
        <a:ext uri="{E40237B7-FDA0-4F09-8148-C483321AD2D9}">
          <dgm14:cNvPr xmlns:dgm14="http://schemas.microsoft.com/office/drawing/2010/diagram" id="0" name="" descr="Safety"/>
        </a:ext>
      </dgm:extLst>
    </dgm:pt>
    <dgm:pt modelId="{7AE25604-DC95-43AB-8C04-FF812E5E0100}" type="parTrans" cxnId="{971E5A1D-4C99-421A-8DBB-C3F9CCC90831}">
      <dgm:prSet/>
      <dgm:spPr/>
      <dgm:t>
        <a:bodyPr/>
        <a:lstStyle/>
        <a:p>
          <a:endParaRPr lang="en-US"/>
        </a:p>
      </dgm:t>
    </dgm:pt>
    <dgm:pt modelId="{9A51E035-3CAF-4814-88BB-D04C7615044B}" type="sibTrans" cxnId="{971E5A1D-4C99-421A-8DBB-C3F9CCC90831}">
      <dgm:prSet/>
      <dgm:spPr>
        <a:solidFill>
          <a:srgbClr val="C00000"/>
        </a:solidFill>
      </dgm:spPr>
      <dgm:t>
        <a:bodyPr/>
        <a:lstStyle/>
        <a:p>
          <a:endParaRPr lang="en-US" dirty="0"/>
        </a:p>
      </dgm:t>
    </dgm:pt>
    <dgm:pt modelId="{1E85DDA5-78CE-4FF2-9A20-884D641EDE07}">
      <dgm:prSet phldrT="[Text]" custT="1"/>
      <dgm:spPr>
        <a:solidFill>
          <a:schemeClr val="bg1"/>
        </a:solidFill>
        <a:ln w="57150">
          <a:solidFill>
            <a:srgbClr val="C00000"/>
          </a:solidFill>
        </a:ln>
      </dgm:spPr>
      <dgm:t>
        <a:bodyPr/>
        <a:lstStyle/>
        <a:p>
          <a:r>
            <a:rPr lang="en-US" sz="3200" b="1" dirty="0">
              <a:solidFill>
                <a:schemeClr val="tx1"/>
              </a:solidFill>
              <a:latin typeface="Calibri" pitchFamily="34" charset="0"/>
            </a:rPr>
            <a:t>Mobility</a:t>
          </a:r>
        </a:p>
      </dgm:t>
      <dgm:extLst>
        <a:ext uri="{E40237B7-FDA0-4F09-8148-C483321AD2D9}">
          <dgm14:cNvPr xmlns:dgm14="http://schemas.microsoft.com/office/drawing/2010/diagram" id="0" name="" descr="Mobility"/>
        </a:ext>
      </dgm:extLst>
    </dgm:pt>
    <dgm:pt modelId="{2CB338AB-81E0-44C4-9071-667A264FD5B0}" type="parTrans" cxnId="{F113A28A-19AD-4A15-8D90-D96755320F66}">
      <dgm:prSet/>
      <dgm:spPr/>
      <dgm:t>
        <a:bodyPr/>
        <a:lstStyle/>
        <a:p>
          <a:endParaRPr lang="en-US"/>
        </a:p>
      </dgm:t>
    </dgm:pt>
    <dgm:pt modelId="{BE01B7DE-680B-4A58-9017-55A44E01FFA3}" type="sibTrans" cxnId="{F113A28A-19AD-4A15-8D90-D96755320F66}">
      <dgm:prSet/>
      <dgm:spPr>
        <a:solidFill>
          <a:srgbClr val="C00000"/>
        </a:solidFill>
      </dgm:spPr>
      <dgm:t>
        <a:bodyPr/>
        <a:lstStyle/>
        <a:p>
          <a:endParaRPr lang="en-US" dirty="0"/>
        </a:p>
      </dgm:t>
    </dgm:pt>
    <dgm:pt modelId="{C885FD3E-1BEF-4A87-A845-9E2A8FC4FFA5}">
      <dgm:prSet phldrT="[Text]" custT="1"/>
      <dgm:spPr>
        <a:solidFill>
          <a:schemeClr val="bg1"/>
        </a:solidFill>
        <a:ln w="57150">
          <a:solidFill>
            <a:srgbClr val="C00000"/>
          </a:solidFill>
        </a:ln>
      </dgm:spPr>
      <dgm:t>
        <a:bodyPr/>
        <a:lstStyle/>
        <a:p>
          <a:r>
            <a:rPr lang="en-US" sz="3200" b="1" dirty="0">
              <a:solidFill>
                <a:schemeClr val="tx1"/>
              </a:solidFill>
              <a:latin typeface="Calibri" pitchFamily="34" charset="0"/>
            </a:rPr>
            <a:t>Construct-ability</a:t>
          </a:r>
        </a:p>
      </dgm:t>
      <dgm:extLst>
        <a:ext uri="{E40237B7-FDA0-4F09-8148-C483321AD2D9}">
          <dgm14:cNvPr xmlns:dgm14="http://schemas.microsoft.com/office/drawing/2010/diagram" id="0" name="" descr="Constructability&#10;"/>
        </a:ext>
      </dgm:extLst>
    </dgm:pt>
    <dgm:pt modelId="{DB0AFD7E-90DB-4087-B871-C9DC37BC4152}" type="parTrans" cxnId="{F992FE33-A577-4E39-AE78-8D43EAB1147A}">
      <dgm:prSet/>
      <dgm:spPr/>
      <dgm:t>
        <a:bodyPr/>
        <a:lstStyle/>
        <a:p>
          <a:endParaRPr lang="en-US"/>
        </a:p>
      </dgm:t>
    </dgm:pt>
    <dgm:pt modelId="{4E118202-8800-4168-85DB-ACE2A8CCADD0}" type="sibTrans" cxnId="{F992FE33-A577-4E39-AE78-8D43EAB1147A}">
      <dgm:prSet/>
      <dgm:spPr>
        <a:solidFill>
          <a:srgbClr val="C00000"/>
        </a:solidFill>
      </dgm:spPr>
      <dgm:t>
        <a:bodyPr/>
        <a:lstStyle/>
        <a:p>
          <a:endParaRPr lang="en-US" dirty="0"/>
        </a:p>
      </dgm:t>
    </dgm:pt>
    <dgm:pt modelId="{F9E5AE2D-35E5-4CBE-B9CC-75CCADCAE07A}" type="pres">
      <dgm:prSet presAssocID="{22DAB781-CD9A-449B-A905-49C6CD34696C}" presName="Name0" presStyleCnt="0">
        <dgm:presLayoutVars>
          <dgm:chMax val="1"/>
          <dgm:dir/>
          <dgm:animLvl val="ctr"/>
          <dgm:resizeHandles val="exact"/>
        </dgm:presLayoutVars>
      </dgm:prSet>
      <dgm:spPr/>
    </dgm:pt>
    <dgm:pt modelId="{F4AB283A-2414-4B1B-B290-F3B99CE2A8AE}" type="pres">
      <dgm:prSet presAssocID="{4C3A4ABC-3DFD-48E4-8079-C9382C318A71}" presName="centerShape" presStyleLbl="node0" presStyleIdx="0" presStyleCnt="1" custScaleX="159299" custLinFactNeighborY="-8224"/>
      <dgm:spPr/>
    </dgm:pt>
    <dgm:pt modelId="{BF65F70A-0A2C-46C0-80AB-516B869A7AFE}" type="pres">
      <dgm:prSet presAssocID="{4ADBF751-2F93-4D26-A6A2-FA73BBFAA811}" presName="node" presStyleLbl="node1" presStyleIdx="0" presStyleCnt="3" custScaleX="165530">
        <dgm:presLayoutVars>
          <dgm:bulletEnabled val="1"/>
        </dgm:presLayoutVars>
      </dgm:prSet>
      <dgm:spPr/>
    </dgm:pt>
    <dgm:pt modelId="{853BA736-F37C-4CA2-AA85-05E3EE0C4780}" type="pres">
      <dgm:prSet presAssocID="{4ADBF751-2F93-4D26-A6A2-FA73BBFAA811}" presName="dummy" presStyleCnt="0"/>
      <dgm:spPr/>
    </dgm:pt>
    <dgm:pt modelId="{CF139E1B-BF21-4ED5-B229-15CDE82C02B9}" type="pres">
      <dgm:prSet presAssocID="{9A51E035-3CAF-4814-88BB-D04C7615044B}" presName="sibTrans" presStyleLbl="sibTrans2D1" presStyleIdx="0" presStyleCnt="3"/>
      <dgm:spPr/>
    </dgm:pt>
    <dgm:pt modelId="{3C1548F6-A06A-4D1E-9318-3AED3E5C2344}" type="pres">
      <dgm:prSet presAssocID="{1E85DDA5-78CE-4FF2-9A20-884D641EDE07}" presName="node" presStyleLbl="node1" presStyleIdx="1" presStyleCnt="3" custScaleX="214933">
        <dgm:presLayoutVars>
          <dgm:bulletEnabled val="1"/>
        </dgm:presLayoutVars>
      </dgm:prSet>
      <dgm:spPr/>
    </dgm:pt>
    <dgm:pt modelId="{5FE715B4-FD12-469A-8AE9-59603CA9B3CA}" type="pres">
      <dgm:prSet presAssocID="{1E85DDA5-78CE-4FF2-9A20-884D641EDE07}" presName="dummy" presStyleCnt="0"/>
      <dgm:spPr/>
    </dgm:pt>
    <dgm:pt modelId="{A84E2BF2-C624-4A89-892D-B94B0B2E0C54}" type="pres">
      <dgm:prSet presAssocID="{BE01B7DE-680B-4A58-9017-55A44E01FFA3}" presName="sibTrans" presStyleLbl="sibTrans2D1" presStyleIdx="1" presStyleCnt="3"/>
      <dgm:spPr/>
    </dgm:pt>
    <dgm:pt modelId="{A9FF6FDA-089F-4952-8682-FF5FCA83EF43}" type="pres">
      <dgm:prSet presAssocID="{C885FD3E-1BEF-4A87-A845-9E2A8FC4FFA5}" presName="node" presStyleLbl="node1" presStyleIdx="2" presStyleCnt="3" custScaleX="258959">
        <dgm:presLayoutVars>
          <dgm:bulletEnabled val="1"/>
        </dgm:presLayoutVars>
      </dgm:prSet>
      <dgm:spPr/>
    </dgm:pt>
    <dgm:pt modelId="{10876B8F-A416-44EF-B72D-E91CBD92EE2B}" type="pres">
      <dgm:prSet presAssocID="{C885FD3E-1BEF-4A87-A845-9E2A8FC4FFA5}" presName="dummy" presStyleCnt="0"/>
      <dgm:spPr/>
    </dgm:pt>
    <dgm:pt modelId="{6451C938-8101-4853-BFFC-E1B654C5AFF6}" type="pres">
      <dgm:prSet presAssocID="{4E118202-8800-4168-85DB-ACE2A8CCADD0}" presName="sibTrans" presStyleLbl="sibTrans2D1" presStyleIdx="2" presStyleCnt="3"/>
      <dgm:spPr/>
    </dgm:pt>
  </dgm:ptLst>
  <dgm:cxnLst>
    <dgm:cxn modelId="{0598EB01-C1E8-4184-92FB-B093E53C68D8}" type="presOf" srcId="{4C3A4ABC-3DFD-48E4-8079-C9382C318A71}" destId="{F4AB283A-2414-4B1B-B290-F3B99CE2A8AE}" srcOrd="0" destOrd="0" presId="urn:microsoft.com/office/officeart/2005/8/layout/radial6"/>
    <dgm:cxn modelId="{FFBEFE01-1DFC-4823-9A2F-00E7A6F962F3}" type="presOf" srcId="{9A51E035-3CAF-4814-88BB-D04C7615044B}" destId="{CF139E1B-BF21-4ED5-B229-15CDE82C02B9}" srcOrd="0" destOrd="0" presId="urn:microsoft.com/office/officeart/2005/8/layout/radial6"/>
    <dgm:cxn modelId="{5094B41B-B36D-4822-923A-891EB87EB57E}" type="presOf" srcId="{1E85DDA5-78CE-4FF2-9A20-884D641EDE07}" destId="{3C1548F6-A06A-4D1E-9318-3AED3E5C2344}" srcOrd="0" destOrd="0" presId="urn:microsoft.com/office/officeart/2005/8/layout/radial6"/>
    <dgm:cxn modelId="{971E5A1D-4C99-421A-8DBB-C3F9CCC90831}" srcId="{4C3A4ABC-3DFD-48E4-8079-C9382C318A71}" destId="{4ADBF751-2F93-4D26-A6A2-FA73BBFAA811}" srcOrd="0" destOrd="0" parTransId="{7AE25604-DC95-43AB-8C04-FF812E5E0100}" sibTransId="{9A51E035-3CAF-4814-88BB-D04C7615044B}"/>
    <dgm:cxn modelId="{F992FE33-A577-4E39-AE78-8D43EAB1147A}" srcId="{4C3A4ABC-3DFD-48E4-8079-C9382C318A71}" destId="{C885FD3E-1BEF-4A87-A845-9E2A8FC4FFA5}" srcOrd="2" destOrd="0" parTransId="{DB0AFD7E-90DB-4087-B871-C9DC37BC4152}" sibTransId="{4E118202-8800-4168-85DB-ACE2A8CCADD0}"/>
    <dgm:cxn modelId="{E75D0157-A688-4511-8C99-66373115B6B9}" type="presOf" srcId="{22DAB781-CD9A-449B-A905-49C6CD34696C}" destId="{F9E5AE2D-35E5-4CBE-B9CC-75CCADCAE07A}" srcOrd="0" destOrd="0" presId="urn:microsoft.com/office/officeart/2005/8/layout/radial6"/>
    <dgm:cxn modelId="{49774F57-04F9-4D1E-9BAD-0D769A611DA1}" type="presOf" srcId="{C885FD3E-1BEF-4A87-A845-9E2A8FC4FFA5}" destId="{A9FF6FDA-089F-4952-8682-FF5FCA83EF43}" srcOrd="0" destOrd="0" presId="urn:microsoft.com/office/officeart/2005/8/layout/radial6"/>
    <dgm:cxn modelId="{F113A28A-19AD-4A15-8D90-D96755320F66}" srcId="{4C3A4ABC-3DFD-48E4-8079-C9382C318A71}" destId="{1E85DDA5-78CE-4FF2-9A20-884D641EDE07}" srcOrd="1" destOrd="0" parTransId="{2CB338AB-81E0-44C4-9071-667A264FD5B0}" sibTransId="{BE01B7DE-680B-4A58-9017-55A44E01FFA3}"/>
    <dgm:cxn modelId="{BF912ABE-85C6-48C6-AAE9-055D6B5D45D0}" type="presOf" srcId="{4ADBF751-2F93-4D26-A6A2-FA73BBFAA811}" destId="{BF65F70A-0A2C-46C0-80AB-516B869A7AFE}" srcOrd="0" destOrd="0" presId="urn:microsoft.com/office/officeart/2005/8/layout/radial6"/>
    <dgm:cxn modelId="{B66893DB-1F71-4BAA-B231-AE9EAA9B19ED}" type="presOf" srcId="{4E118202-8800-4168-85DB-ACE2A8CCADD0}" destId="{6451C938-8101-4853-BFFC-E1B654C5AFF6}" srcOrd="0" destOrd="0" presId="urn:microsoft.com/office/officeart/2005/8/layout/radial6"/>
    <dgm:cxn modelId="{5F117CE4-2890-4706-A743-FA421B6F7061}" srcId="{22DAB781-CD9A-449B-A905-49C6CD34696C}" destId="{4C3A4ABC-3DFD-48E4-8079-C9382C318A71}" srcOrd="0" destOrd="0" parTransId="{07E69B7F-0395-4724-822E-546A0CC48CA1}" sibTransId="{1BD4C565-3C44-43FA-B808-0777DC3F1AF8}"/>
    <dgm:cxn modelId="{6E0299EE-7B86-423E-84E7-C39F8A352EA7}" type="presOf" srcId="{BE01B7DE-680B-4A58-9017-55A44E01FFA3}" destId="{A84E2BF2-C624-4A89-892D-B94B0B2E0C54}" srcOrd="0" destOrd="0" presId="urn:microsoft.com/office/officeart/2005/8/layout/radial6"/>
    <dgm:cxn modelId="{363D529C-BB1E-47A6-80F7-1BB3524694C5}" type="presParOf" srcId="{F9E5AE2D-35E5-4CBE-B9CC-75CCADCAE07A}" destId="{F4AB283A-2414-4B1B-B290-F3B99CE2A8AE}" srcOrd="0" destOrd="0" presId="urn:microsoft.com/office/officeart/2005/8/layout/radial6"/>
    <dgm:cxn modelId="{39491148-3614-4434-A3CD-1F05A160EC00}" type="presParOf" srcId="{F9E5AE2D-35E5-4CBE-B9CC-75CCADCAE07A}" destId="{BF65F70A-0A2C-46C0-80AB-516B869A7AFE}" srcOrd="1" destOrd="0" presId="urn:microsoft.com/office/officeart/2005/8/layout/radial6"/>
    <dgm:cxn modelId="{91AECAF0-C438-4A1B-9A90-F9CCEEF5B27B}" type="presParOf" srcId="{F9E5AE2D-35E5-4CBE-B9CC-75CCADCAE07A}" destId="{853BA736-F37C-4CA2-AA85-05E3EE0C4780}" srcOrd="2" destOrd="0" presId="urn:microsoft.com/office/officeart/2005/8/layout/radial6"/>
    <dgm:cxn modelId="{B5855423-1801-43DF-B5B2-F815443EA213}" type="presParOf" srcId="{F9E5AE2D-35E5-4CBE-B9CC-75CCADCAE07A}" destId="{CF139E1B-BF21-4ED5-B229-15CDE82C02B9}" srcOrd="3" destOrd="0" presId="urn:microsoft.com/office/officeart/2005/8/layout/radial6"/>
    <dgm:cxn modelId="{12C8F278-F393-4C6B-9F4C-DBEBAAE59AB4}" type="presParOf" srcId="{F9E5AE2D-35E5-4CBE-B9CC-75CCADCAE07A}" destId="{3C1548F6-A06A-4D1E-9318-3AED3E5C2344}" srcOrd="4" destOrd="0" presId="urn:microsoft.com/office/officeart/2005/8/layout/radial6"/>
    <dgm:cxn modelId="{2522B43A-EAA0-437D-9966-315805DE9098}" type="presParOf" srcId="{F9E5AE2D-35E5-4CBE-B9CC-75CCADCAE07A}" destId="{5FE715B4-FD12-469A-8AE9-59603CA9B3CA}" srcOrd="5" destOrd="0" presId="urn:microsoft.com/office/officeart/2005/8/layout/radial6"/>
    <dgm:cxn modelId="{BF81155C-E491-494A-A89C-12CF773F815A}" type="presParOf" srcId="{F9E5AE2D-35E5-4CBE-B9CC-75CCADCAE07A}" destId="{A84E2BF2-C624-4A89-892D-B94B0B2E0C54}" srcOrd="6" destOrd="0" presId="urn:microsoft.com/office/officeart/2005/8/layout/radial6"/>
    <dgm:cxn modelId="{2CB19FC2-E324-4ACD-AE7C-5F6051033980}" type="presParOf" srcId="{F9E5AE2D-35E5-4CBE-B9CC-75CCADCAE07A}" destId="{A9FF6FDA-089F-4952-8682-FF5FCA83EF43}" srcOrd="7" destOrd="0" presId="urn:microsoft.com/office/officeart/2005/8/layout/radial6"/>
    <dgm:cxn modelId="{94364ED5-1FCC-4BFC-A2C3-9B35CEEAFCF9}" type="presParOf" srcId="{F9E5AE2D-35E5-4CBE-B9CC-75CCADCAE07A}" destId="{10876B8F-A416-44EF-B72D-E91CBD92EE2B}" srcOrd="8" destOrd="0" presId="urn:microsoft.com/office/officeart/2005/8/layout/radial6"/>
    <dgm:cxn modelId="{6588640C-067F-49A8-B006-093CD03C563B}" type="presParOf" srcId="{F9E5AE2D-35E5-4CBE-B9CC-75CCADCAE07A}" destId="{6451C938-8101-4853-BFFC-E1B654C5AFF6}" srcOrd="9"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51C938-8101-4853-BFFC-E1B654C5AFF6}">
      <dsp:nvSpPr>
        <dsp:cNvPr id="0" name=""/>
        <dsp:cNvSpPr/>
      </dsp:nvSpPr>
      <dsp:spPr>
        <a:xfrm>
          <a:off x="2096673" y="640328"/>
          <a:ext cx="4262488" cy="4262488"/>
        </a:xfrm>
        <a:prstGeom prst="blockArc">
          <a:avLst>
            <a:gd name="adj1" fmla="val 9000000"/>
            <a:gd name="adj2" fmla="val 16200000"/>
            <a:gd name="adj3" fmla="val 4641"/>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sp>
    <dsp:sp modelId="{A84E2BF2-C624-4A89-892D-B94B0B2E0C54}">
      <dsp:nvSpPr>
        <dsp:cNvPr id="0" name=""/>
        <dsp:cNvSpPr/>
      </dsp:nvSpPr>
      <dsp:spPr>
        <a:xfrm>
          <a:off x="2096673" y="640328"/>
          <a:ext cx="4262488" cy="4262488"/>
        </a:xfrm>
        <a:prstGeom prst="blockArc">
          <a:avLst>
            <a:gd name="adj1" fmla="val 1800000"/>
            <a:gd name="adj2" fmla="val 9000000"/>
            <a:gd name="adj3" fmla="val 4641"/>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sp>
    <dsp:sp modelId="{CF139E1B-BF21-4ED5-B229-15CDE82C02B9}">
      <dsp:nvSpPr>
        <dsp:cNvPr id="0" name=""/>
        <dsp:cNvSpPr/>
      </dsp:nvSpPr>
      <dsp:spPr>
        <a:xfrm>
          <a:off x="2096673" y="640328"/>
          <a:ext cx="4262488" cy="4262488"/>
        </a:xfrm>
        <a:prstGeom prst="blockArc">
          <a:avLst>
            <a:gd name="adj1" fmla="val 16200000"/>
            <a:gd name="adj2" fmla="val 1800000"/>
            <a:gd name="adj3" fmla="val 4641"/>
          </a:avLst>
        </a:prstGeom>
        <a:solidFill>
          <a:srgbClr val="C00000"/>
        </a:solidFill>
        <a:ln>
          <a:noFill/>
        </a:ln>
        <a:effectLst/>
      </dsp:spPr>
      <dsp:style>
        <a:lnRef idx="0">
          <a:scrgbClr r="0" g="0" b="0"/>
        </a:lnRef>
        <a:fillRef idx="1">
          <a:scrgbClr r="0" g="0" b="0"/>
        </a:fillRef>
        <a:effectRef idx="0">
          <a:scrgbClr r="0" g="0" b="0"/>
        </a:effectRef>
        <a:fontRef idx="minor">
          <a:schemeClr val="lt1"/>
        </a:fontRef>
      </dsp:style>
    </dsp:sp>
    <dsp:sp modelId="{F4AB283A-2414-4B1B-B290-F3B99CE2A8AE}">
      <dsp:nvSpPr>
        <dsp:cNvPr id="0" name=""/>
        <dsp:cNvSpPr/>
      </dsp:nvSpPr>
      <dsp:spPr>
        <a:xfrm>
          <a:off x="2664630" y="1447807"/>
          <a:ext cx="3126574" cy="1962708"/>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rgbClr val="FFFF00"/>
              </a:solidFill>
              <a:latin typeface="Calibri" pitchFamily="34" charset="0"/>
            </a:rPr>
            <a:t>Impact Assessment</a:t>
          </a:r>
        </a:p>
      </dsp:txBody>
      <dsp:txXfrm>
        <a:off x="3122506" y="1735239"/>
        <a:ext cx="2210822" cy="1387844"/>
      </dsp:txXfrm>
    </dsp:sp>
    <dsp:sp modelId="{BF65F70A-0A2C-46C0-80AB-516B869A7AFE}">
      <dsp:nvSpPr>
        <dsp:cNvPr id="0" name=""/>
        <dsp:cNvSpPr/>
      </dsp:nvSpPr>
      <dsp:spPr>
        <a:xfrm>
          <a:off x="3090813" y="2841"/>
          <a:ext cx="2274209" cy="1373895"/>
        </a:xfrm>
        <a:prstGeom prst="ellipse">
          <a:avLst/>
        </a:prstGeom>
        <a:solidFill>
          <a:schemeClr val="bg1"/>
        </a:solidFill>
        <a:ln w="57150" cap="flat" cmpd="sng" algn="ctr">
          <a:solidFill>
            <a:srgbClr val="C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tx1"/>
              </a:solidFill>
              <a:latin typeface="Calibri" pitchFamily="34" charset="0"/>
            </a:rPr>
            <a:t>Safety</a:t>
          </a:r>
        </a:p>
      </dsp:txBody>
      <dsp:txXfrm>
        <a:off x="3423863" y="204043"/>
        <a:ext cx="1608109" cy="971491"/>
      </dsp:txXfrm>
    </dsp:sp>
    <dsp:sp modelId="{3C1548F6-A06A-4D1E-9318-3AED3E5C2344}">
      <dsp:nvSpPr>
        <dsp:cNvPr id="0" name=""/>
        <dsp:cNvSpPr/>
      </dsp:nvSpPr>
      <dsp:spPr>
        <a:xfrm>
          <a:off x="4554317" y="3125517"/>
          <a:ext cx="2952955" cy="1373895"/>
        </a:xfrm>
        <a:prstGeom prst="ellipse">
          <a:avLst/>
        </a:prstGeom>
        <a:solidFill>
          <a:schemeClr val="bg1"/>
        </a:solidFill>
        <a:ln w="57150" cap="flat" cmpd="sng" algn="ctr">
          <a:solidFill>
            <a:srgbClr val="C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tx1"/>
              </a:solidFill>
              <a:latin typeface="Calibri" pitchFamily="34" charset="0"/>
            </a:rPr>
            <a:t>Mobility</a:t>
          </a:r>
        </a:p>
      </dsp:txBody>
      <dsp:txXfrm>
        <a:off x="4986767" y="3326719"/>
        <a:ext cx="2088055" cy="971491"/>
      </dsp:txXfrm>
    </dsp:sp>
    <dsp:sp modelId="{A9FF6FDA-089F-4952-8682-FF5FCA83EF43}">
      <dsp:nvSpPr>
        <dsp:cNvPr id="0" name=""/>
        <dsp:cNvSpPr/>
      </dsp:nvSpPr>
      <dsp:spPr>
        <a:xfrm>
          <a:off x="646126" y="3125517"/>
          <a:ext cx="3557826" cy="1373895"/>
        </a:xfrm>
        <a:prstGeom prst="ellipse">
          <a:avLst/>
        </a:prstGeom>
        <a:solidFill>
          <a:schemeClr val="bg1"/>
        </a:solidFill>
        <a:ln w="57150" cap="flat" cmpd="sng" algn="ctr">
          <a:solidFill>
            <a:srgbClr val="C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tx1"/>
              </a:solidFill>
              <a:latin typeface="Calibri" pitchFamily="34" charset="0"/>
            </a:rPr>
            <a:t>Construct-ability</a:t>
          </a:r>
        </a:p>
      </dsp:txBody>
      <dsp:txXfrm>
        <a:off x="1167158" y="3326719"/>
        <a:ext cx="2515762" cy="971491"/>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17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a:p>
        </p:txBody>
      </p:sp>
      <p:sp>
        <p:nvSpPr>
          <p:cNvPr id="317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4CC5B901-80AB-42F5-B853-67FFEA67D308}" type="slidenum">
              <a:rPr lang="en-US"/>
              <a:pPr>
                <a:defRPr/>
              </a:pPr>
              <a:t>‹#›</a:t>
            </a:fld>
            <a:endParaRPr 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409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09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B99BF9D4-C9C7-46B7-BBFE-C17AC9D32D2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5F8BF894-A437-406D-A0CD-CE58166A882C}" type="slidenum">
              <a:rPr lang="en-US" smtClean="0"/>
              <a:pPr/>
              <a:t>1</a:t>
            </a:fld>
            <a:endParaRPr lang="en-US"/>
          </a:p>
        </p:txBody>
      </p:sp>
      <p:sp>
        <p:nvSpPr>
          <p:cNvPr id="51203" name="Rectangle 2"/>
          <p:cNvSpPr>
            <a:spLocks noGrp="1" noRot="1" noChangeAspect="1" noChangeArrowheads="1" noTextEdit="1"/>
          </p:cNvSpPr>
          <p:nvPr>
            <p:ph type="sldImg"/>
          </p:nvPr>
        </p:nvSpPr>
        <p:spPr>
          <a:xfrm>
            <a:off x="1108075" y="654050"/>
            <a:ext cx="4646613" cy="3484563"/>
          </a:xfrm>
          <a:ln/>
        </p:spPr>
      </p:sp>
      <p:sp>
        <p:nvSpPr>
          <p:cNvPr id="51204" name="Rectangle 3"/>
          <p:cNvSpPr>
            <a:spLocks noGrp="1" noChangeArrowheads="1"/>
          </p:cNvSpPr>
          <p:nvPr>
            <p:ph type="body" idx="1"/>
          </p:nvPr>
        </p:nvSpPr>
        <p:spPr>
          <a:xfrm>
            <a:off x="457200" y="4343400"/>
            <a:ext cx="5867400" cy="4138613"/>
          </a:xfrm>
          <a:noFill/>
          <a:ln/>
        </p:spPr>
        <p:txBody>
          <a:bodyPr/>
          <a:lstStyle/>
          <a:p>
            <a:pPr eaLnBrk="1" hangingPunct="1"/>
            <a:r>
              <a:rPr lang="en-US" b="1"/>
              <a:t>Key Message: </a:t>
            </a:r>
            <a:r>
              <a:rPr lang="en-US"/>
              <a:t>Introduce module</a:t>
            </a:r>
          </a:p>
          <a:p>
            <a:pPr eaLnBrk="1" hangingPunct="1"/>
            <a:r>
              <a:rPr lang="en-US" b="1"/>
              <a:t>Est. Presentation Time: </a:t>
            </a:r>
            <a:r>
              <a:rPr lang="en-US"/>
              <a:t>Less than 1 minute(s)</a:t>
            </a:r>
            <a:endParaRPr lang="en-US" b="1"/>
          </a:p>
          <a:p>
            <a:pPr eaLnBrk="1" hangingPunct="1"/>
            <a:r>
              <a:rPr lang="en-US" b="1"/>
              <a:t>Explanation of Cues/Builds: </a:t>
            </a:r>
            <a:r>
              <a:rPr lang="en-US"/>
              <a:t>None</a:t>
            </a:r>
          </a:p>
          <a:p>
            <a:pPr eaLnBrk="1" hangingPunct="1"/>
            <a:r>
              <a:rPr lang="en-US" b="1"/>
              <a:t>Suggested Comments: </a:t>
            </a:r>
            <a:r>
              <a:rPr lang="en-US"/>
              <a:t>None. Module 1 discusses the background of WZ traffic impact analysis.</a:t>
            </a:r>
            <a:endParaRPr lang="en-US" b="1"/>
          </a:p>
          <a:p>
            <a:pPr eaLnBrk="1" hangingPunct="1"/>
            <a:r>
              <a:rPr lang="en-US" b="1"/>
              <a:t>Suggested Questions: </a:t>
            </a:r>
            <a:r>
              <a:rPr lang="en-US"/>
              <a:t>None</a:t>
            </a:r>
          </a:p>
          <a:p>
            <a:pPr eaLnBrk="1" hangingPunct="1"/>
            <a:r>
              <a:rPr lang="en-US" b="1"/>
              <a:t>Additional Information: </a:t>
            </a:r>
            <a:r>
              <a:rPr lang="en-US"/>
              <a:t>None</a:t>
            </a:r>
          </a:p>
          <a:p>
            <a:pPr eaLnBrk="1" hangingPunct="1"/>
            <a:r>
              <a:rPr lang="en-US" b="1"/>
              <a:t>Possible Problems: </a:t>
            </a:r>
            <a:r>
              <a:rPr lang="en-US"/>
              <a:t>None.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pPr eaLnBrk="1" hangingPunct="1"/>
            <a:r>
              <a:rPr lang="en-US" b="1"/>
              <a:t>Key Message:</a:t>
            </a:r>
            <a:endParaRPr lang="en-US"/>
          </a:p>
          <a:p>
            <a:pPr eaLnBrk="1" hangingPunct="1"/>
            <a:r>
              <a:rPr lang="en-US" b="1"/>
              <a:t>Est. Presentation Time: </a:t>
            </a:r>
            <a:r>
              <a:rPr lang="en-US"/>
              <a:t>Less than 1 minute(s)</a:t>
            </a:r>
            <a:endParaRPr lang="en-US" b="1"/>
          </a:p>
          <a:p>
            <a:pPr eaLnBrk="1" hangingPunct="1"/>
            <a:r>
              <a:rPr lang="en-US" b="1"/>
              <a:t>Explanation of Cues/Builds: </a:t>
            </a:r>
            <a:r>
              <a:rPr lang="en-US"/>
              <a:t>None</a:t>
            </a:r>
          </a:p>
          <a:p>
            <a:r>
              <a:rPr lang="en-US" b="1"/>
              <a:t>Suggested Comments: </a:t>
            </a:r>
            <a:r>
              <a:rPr lang="en-US"/>
              <a:t>Quantitative analysis may be needed only for longer-duration projects that are expected to have major impacts (corridor, network, or regional levels), and may represent a small percentage (e.g., 5%) of all projects that an agency is involved in. FHWA does not require the use of analytical tools on all projects, however an impacts assessment shall be done for all Federal-Aid projects.  Minor or shorter duration projects may only warrant qualitative assessment.  Major or longer duration project will require more extensive impacts assessment, likely including quantitative analysis through the use of sophisticated tools. </a:t>
            </a:r>
            <a:endParaRPr lang="en-US" b="1"/>
          </a:p>
          <a:p>
            <a:pPr eaLnBrk="1" hangingPunct="1"/>
            <a:r>
              <a:rPr lang="en-US" b="1"/>
              <a:t>Suggested Questions: </a:t>
            </a:r>
            <a:r>
              <a:rPr lang="en-US"/>
              <a:t>None</a:t>
            </a:r>
          </a:p>
          <a:p>
            <a:r>
              <a:rPr lang="en-US" b="1"/>
              <a:t>Additional Information: </a:t>
            </a:r>
            <a:r>
              <a:rPr lang="en-US"/>
              <a:t>Design/construction personnel can provide valuable input regarding the influence of design and construction issues in analyzing the work zone impacts of a project. For example, how much room is needed to store materials and maneuver? EIS = Environmental impact Statement</a:t>
            </a:r>
          </a:p>
          <a:p>
            <a:pPr eaLnBrk="1" hangingPunct="1"/>
            <a:r>
              <a:rPr lang="en-US" b="1"/>
              <a:t>Possible Problems: </a:t>
            </a:r>
            <a:r>
              <a:rPr lang="en-US"/>
              <a:t>None. </a:t>
            </a:r>
          </a:p>
          <a:p>
            <a:endParaRPr lang="en-US"/>
          </a:p>
        </p:txBody>
      </p:sp>
      <p:sp>
        <p:nvSpPr>
          <p:cNvPr id="60420" name="Slide Number Placeholder 3"/>
          <p:cNvSpPr>
            <a:spLocks noGrp="1"/>
          </p:cNvSpPr>
          <p:nvPr>
            <p:ph type="sldNum" sz="quarter" idx="5"/>
          </p:nvPr>
        </p:nvSpPr>
        <p:spPr>
          <a:noFill/>
        </p:spPr>
        <p:txBody>
          <a:bodyPr/>
          <a:lstStyle/>
          <a:p>
            <a:fld id="{2627450E-2B14-4DC1-9F65-5F60BB32B66C}"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eaLnBrk="1" hangingPunct="1"/>
            <a:r>
              <a:rPr lang="en-US" b="1"/>
              <a:t>Key Message: </a:t>
            </a:r>
            <a:r>
              <a:rPr lang="en-US"/>
              <a:t>When to consider analytical tools</a:t>
            </a:r>
          </a:p>
          <a:p>
            <a:pPr eaLnBrk="1" hangingPunct="1"/>
            <a:r>
              <a:rPr lang="en-US" b="1"/>
              <a:t>Est. Presentation Time: </a:t>
            </a:r>
            <a:r>
              <a:rPr lang="en-US"/>
              <a:t>Less than 1 minute(s)</a:t>
            </a:r>
            <a:endParaRPr lang="en-US" b="1"/>
          </a:p>
          <a:p>
            <a:pPr eaLnBrk="1" hangingPunct="1"/>
            <a:r>
              <a:rPr lang="en-US" b="1"/>
              <a:t>Explanation of Cues/Builds: </a:t>
            </a:r>
            <a:r>
              <a:rPr lang="en-US"/>
              <a:t>None</a:t>
            </a:r>
          </a:p>
          <a:p>
            <a:pPr eaLnBrk="1" hangingPunct="1"/>
            <a:r>
              <a:rPr lang="en-US" b="1"/>
              <a:t>Suggested Comments: </a:t>
            </a:r>
            <a:r>
              <a:rPr lang="en-US"/>
              <a:t>To help the agency choose between multiple traffic control and management approaches. Examples include night work vs. daytime work, weekend vs. weekday, lane closure vs. no closure, and full closure vs. partial closure. The availability and maturity of tools designed to produce quantitative estimates vary significantly when considering the range of work zone impacts.  The broadest range of tools and analytical techniques available to an analyst focuses on work zone mobility impacts.  Further, when the full range of mobility impacts can be quantitatively assessed, these impacts can be used in other analyses supporting safety, economic, environmental, and user cost. </a:t>
            </a:r>
            <a:endParaRPr lang="en-US" b="1"/>
          </a:p>
          <a:p>
            <a:r>
              <a:rPr lang="en-US" b="1"/>
              <a:t>Suggested Questions: </a:t>
            </a:r>
            <a:r>
              <a:rPr lang="en-US"/>
              <a:t>None</a:t>
            </a:r>
          </a:p>
          <a:p>
            <a:pPr eaLnBrk="1" hangingPunct="1"/>
            <a:r>
              <a:rPr lang="en-US" b="1"/>
              <a:t>Additional Information: </a:t>
            </a:r>
            <a:r>
              <a:rPr lang="en-US"/>
              <a:t>None</a:t>
            </a:r>
          </a:p>
          <a:p>
            <a:pPr eaLnBrk="1" hangingPunct="1"/>
            <a:r>
              <a:rPr lang="en-US" b="1"/>
              <a:t>Possible Problems: </a:t>
            </a:r>
            <a:r>
              <a:rPr lang="en-US"/>
              <a:t>None. </a:t>
            </a:r>
          </a:p>
          <a:p>
            <a:endParaRPr lang="en-US"/>
          </a:p>
        </p:txBody>
      </p:sp>
      <p:sp>
        <p:nvSpPr>
          <p:cNvPr id="61444" name="Slide Number Placeholder 3"/>
          <p:cNvSpPr>
            <a:spLocks noGrp="1"/>
          </p:cNvSpPr>
          <p:nvPr>
            <p:ph type="sldNum" sz="quarter" idx="5"/>
          </p:nvPr>
        </p:nvSpPr>
        <p:spPr>
          <a:noFill/>
        </p:spPr>
        <p:txBody>
          <a:bodyPr/>
          <a:lstStyle/>
          <a:p>
            <a:fld id="{2492A504-CF0A-4A7D-A1E8-082B297A8B31}"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xfrm>
            <a:off x="533400" y="4343400"/>
            <a:ext cx="5867400" cy="4114800"/>
          </a:xfrm>
          <a:noFill/>
          <a:ln/>
        </p:spPr>
        <p:txBody>
          <a:bodyPr/>
          <a:lstStyle/>
          <a:p>
            <a:pPr eaLnBrk="1" hangingPunct="1"/>
            <a:r>
              <a:rPr lang="en-US" sz="1000" b="1"/>
              <a:t>Key Message: </a:t>
            </a:r>
            <a:r>
              <a:rPr lang="en-US" sz="1000"/>
              <a:t>Discuss why analyze WZ</a:t>
            </a:r>
            <a:endParaRPr lang="en-US" sz="1000" b="1"/>
          </a:p>
          <a:p>
            <a:pPr eaLnBrk="1" hangingPunct="1"/>
            <a:r>
              <a:rPr lang="en-US" sz="1000" b="1"/>
              <a:t>Est. Presentation Time:  </a:t>
            </a:r>
            <a:r>
              <a:rPr lang="en-US" sz="1000"/>
              <a:t>1-2 minute(s)</a:t>
            </a:r>
            <a:endParaRPr lang="en-US" sz="1000" b="1"/>
          </a:p>
          <a:p>
            <a:pPr eaLnBrk="1" hangingPunct="1"/>
            <a:r>
              <a:rPr lang="en-US" sz="1000" b="1"/>
              <a:t>Explanation of Cues/Builds: </a:t>
            </a:r>
            <a:r>
              <a:rPr lang="en-US" sz="1000"/>
              <a:t>None</a:t>
            </a:r>
          </a:p>
          <a:p>
            <a:r>
              <a:rPr lang="en-US" sz="1000" b="1"/>
              <a:t>Suggested Comments: </a:t>
            </a:r>
            <a:r>
              <a:rPr lang="en-US" sz="1000"/>
              <a:t>Understanding the anticipated type, severity, and extent of work zone impacts associated with various project alternatives facilitates the incorporation of appropriate mitigation measures and strategies in project programming, design, and in the development of effective TMPs. Analysis of the work zone may include consideration of items such as the following:</a:t>
            </a:r>
          </a:p>
          <a:p>
            <a:pPr>
              <a:buFontTx/>
              <a:buChar char="•"/>
            </a:pPr>
            <a:r>
              <a:rPr lang="en-US" sz="1000"/>
              <a:t>Mobility and safety impacts of the project at both the corridor and network levels to include parallel corridors, alternate routes, the transportation network and other modes of transportation.</a:t>
            </a:r>
          </a:p>
          <a:p>
            <a:pPr>
              <a:buFontTx/>
              <a:buChar char="•"/>
            </a:pPr>
            <a:r>
              <a:rPr lang="en-US" sz="1000"/>
              <a:t>The combined impacts of concurrent projects that are located near each other or on the alternate route for another project.</a:t>
            </a:r>
          </a:p>
          <a:p>
            <a:pPr>
              <a:buFontTx/>
              <a:buChar char="•"/>
            </a:pPr>
            <a:r>
              <a:rPr lang="en-US" sz="1000"/>
              <a:t>Impacts on nearby intersections and interchanges, railroad crossings, and public transit and other junctions in the network.</a:t>
            </a:r>
          </a:p>
          <a:p>
            <a:pPr>
              <a:buFontTx/>
              <a:buChar char="•"/>
            </a:pPr>
            <a:r>
              <a:rPr lang="en-US" sz="1000"/>
              <a:t>Impacts on evacuation routes.</a:t>
            </a:r>
          </a:p>
          <a:p>
            <a:pPr>
              <a:buFontTx/>
              <a:buChar char="•"/>
            </a:pPr>
            <a:r>
              <a:rPr lang="en-US" sz="1000"/>
              <a:t>Impacts on affected public property (parks, recreational facilities, fire stations, etc.)</a:t>
            </a:r>
          </a:p>
          <a:p>
            <a:pPr>
              <a:buFontTx/>
              <a:buChar char="•"/>
            </a:pPr>
            <a:r>
              <a:rPr lang="en-US" sz="1000"/>
              <a:t>Impacts on affected businesses and residences.</a:t>
            </a:r>
          </a:p>
          <a:p>
            <a:r>
              <a:rPr lang="en-US" sz="1000"/>
              <a:t>Analysis may necessitate the use of analytical tools, depending on the degree of analysis required. </a:t>
            </a:r>
          </a:p>
          <a:p>
            <a:r>
              <a:rPr lang="en-US" sz="1000"/>
              <a:t>The analysis may also yield important information to address constructability issues, such as access requirements.</a:t>
            </a:r>
          </a:p>
          <a:p>
            <a:pPr eaLnBrk="1" hangingPunct="1"/>
            <a:r>
              <a:rPr lang="en-US" sz="1000" b="1"/>
              <a:t>Suggested Questions: </a:t>
            </a:r>
            <a:r>
              <a:rPr lang="en-US" sz="1000"/>
              <a:t>None</a:t>
            </a:r>
          </a:p>
          <a:p>
            <a:r>
              <a:rPr lang="en-US" sz="1000" b="1"/>
              <a:t>Additional Information: </a:t>
            </a:r>
            <a:r>
              <a:rPr lang="en-US" sz="1000"/>
              <a:t>See FHWA website: http://www.ops.fhwa.dot.gov/wz/traffic_analysis/wzta.htm</a:t>
            </a:r>
          </a:p>
          <a:p>
            <a:pPr eaLnBrk="1" hangingPunct="1"/>
            <a:r>
              <a:rPr lang="en-US" sz="1000" b="1"/>
              <a:t>Possible Problems: </a:t>
            </a:r>
            <a:r>
              <a:rPr lang="en-US" sz="1000"/>
              <a:t>Avoid getting too specific here.</a:t>
            </a:r>
          </a:p>
          <a:p>
            <a:endParaRPr lang="en-US" sz="1000"/>
          </a:p>
        </p:txBody>
      </p:sp>
      <p:sp>
        <p:nvSpPr>
          <p:cNvPr id="62468" name="Slide Number Placeholder 3"/>
          <p:cNvSpPr>
            <a:spLocks noGrp="1"/>
          </p:cNvSpPr>
          <p:nvPr>
            <p:ph type="sldNum" sz="quarter" idx="5"/>
          </p:nvPr>
        </p:nvSpPr>
        <p:spPr>
          <a:noFill/>
        </p:spPr>
        <p:txBody>
          <a:bodyPr/>
          <a:lstStyle/>
          <a:p>
            <a:fld id="{C043A10E-42C4-4202-AB25-338863C0B7C9}"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eaLnBrk="1" hangingPunct="1"/>
            <a:r>
              <a:rPr lang="en-US" b="1"/>
              <a:t>Key Message: </a:t>
            </a:r>
            <a:r>
              <a:rPr lang="en-US"/>
              <a:t>Introduce WZ issues and challenges</a:t>
            </a:r>
          </a:p>
          <a:p>
            <a:pPr eaLnBrk="1" hangingPunct="1"/>
            <a:r>
              <a:rPr lang="en-US" b="1"/>
              <a:t>Est. Presentation Time: </a:t>
            </a:r>
            <a:r>
              <a:rPr lang="en-US"/>
              <a:t>Less than 1 minute(s)</a:t>
            </a:r>
          </a:p>
          <a:p>
            <a:pPr eaLnBrk="1" hangingPunct="1"/>
            <a:r>
              <a:rPr lang="en-US" b="1"/>
              <a:t>Explanation of Cues/Builds: </a:t>
            </a:r>
            <a:r>
              <a:rPr lang="en-US"/>
              <a:t>None</a:t>
            </a:r>
          </a:p>
          <a:p>
            <a:pPr eaLnBrk="1" hangingPunct="1"/>
            <a:r>
              <a:rPr lang="en-US" b="1"/>
              <a:t>Suggested Comments: </a:t>
            </a:r>
            <a:r>
              <a:rPr lang="en-US"/>
              <a:t>It is important to systematically assess the work zone impacts of projects and take appropriate action to manage these impacts. An analysis of mobility impacts can be helpful in supporting a safety analysis. The duration of congested conditions in the section of road affected by construction can be estimated when mobility impacts are projected.  If the tool includes an estimate of diverted traffic volumes, these estimates can be key elements of an analysis of increased vehicle-miles traveled on alternative (possibly lower standard) roadways.  The analysis of mobility impacts does not complete the safety analysis, but provides key estimates that support a robust safety analysis.  In this case, crash rates on key facility types would have to be estimated and combined with the results of the mobility analysis.</a:t>
            </a:r>
          </a:p>
          <a:p>
            <a:pPr eaLnBrk="1" hangingPunct="1"/>
            <a:r>
              <a:rPr lang="en-US" b="1"/>
              <a:t>Suggested Questions: </a:t>
            </a:r>
            <a:r>
              <a:rPr lang="en-US"/>
              <a:t>Why is it important?</a:t>
            </a:r>
          </a:p>
          <a:p>
            <a:pPr eaLnBrk="1" hangingPunct="1"/>
            <a:r>
              <a:rPr lang="en-US" b="1"/>
              <a:t>Additional Information: </a:t>
            </a:r>
            <a:r>
              <a:rPr lang="en-US"/>
              <a:t>FHWA does not require the use of analytical tools on all projects, however an impacts assessment shall be done for all Federal-Aid projects.  Minor or shorter duration projects may only warrant qualitative assessment.  Major or longer duration project will require more extensive impacts assessment, likely including quantitative analysis through the use of sophisticated tools.</a:t>
            </a:r>
            <a:endParaRPr lang="en-US" b="1"/>
          </a:p>
          <a:p>
            <a:pPr eaLnBrk="1" hangingPunct="1"/>
            <a:r>
              <a:rPr lang="en-US" b="1"/>
              <a:t>Possible Problems: </a:t>
            </a:r>
            <a:r>
              <a:rPr lang="en-US"/>
              <a:t>None</a:t>
            </a:r>
          </a:p>
          <a:p>
            <a:endParaRPr lang="en-US"/>
          </a:p>
        </p:txBody>
      </p:sp>
      <p:sp>
        <p:nvSpPr>
          <p:cNvPr id="63492" name="Slide Number Placeholder 3"/>
          <p:cNvSpPr>
            <a:spLocks noGrp="1"/>
          </p:cNvSpPr>
          <p:nvPr>
            <p:ph type="sldNum" sz="quarter" idx="5"/>
          </p:nvPr>
        </p:nvSpPr>
        <p:spPr>
          <a:noFill/>
        </p:spPr>
        <p:txBody>
          <a:bodyPr/>
          <a:lstStyle/>
          <a:p>
            <a:fld id="{AD05935D-FCAC-4ACE-B971-8BCF6CCBD2D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xfrm>
            <a:off x="533400" y="4343400"/>
            <a:ext cx="5638800" cy="4114800"/>
          </a:xfrm>
          <a:noFill/>
          <a:ln/>
        </p:spPr>
        <p:txBody>
          <a:bodyPr/>
          <a:lstStyle/>
          <a:p>
            <a:pPr eaLnBrk="1" hangingPunct="1"/>
            <a:r>
              <a:rPr lang="en-US" sz="1100" b="1"/>
              <a:t>Key Message: </a:t>
            </a:r>
            <a:r>
              <a:rPr lang="en-US" sz="1100"/>
              <a:t>Discuss one of the fundamental principles of TTC.</a:t>
            </a:r>
          </a:p>
          <a:p>
            <a:pPr eaLnBrk="1" hangingPunct="1"/>
            <a:r>
              <a:rPr lang="en-US" sz="1100" b="1"/>
              <a:t>Est. Presentation Time: </a:t>
            </a:r>
            <a:r>
              <a:rPr lang="en-US" sz="1100"/>
              <a:t>Less than 1 minute(s)</a:t>
            </a:r>
          </a:p>
          <a:p>
            <a:pPr eaLnBrk="1" hangingPunct="1"/>
            <a:r>
              <a:rPr lang="en-US" sz="1100" b="1"/>
              <a:t>Explanation of Cues/Builds: </a:t>
            </a:r>
            <a:r>
              <a:rPr lang="en-US" sz="1100"/>
              <a:t>None</a:t>
            </a:r>
          </a:p>
          <a:p>
            <a:r>
              <a:rPr lang="en-US" sz="1100" b="1"/>
              <a:t>Suggested Comments: </a:t>
            </a:r>
            <a:r>
              <a:rPr lang="en-US" sz="1100"/>
              <a:t>Road user movement should be inhibited as little as practical, based on the following considerations:</a:t>
            </a:r>
          </a:p>
          <a:p>
            <a:r>
              <a:rPr lang="en-US" sz="1100"/>
              <a:t>A. TTC at work and incident sites should be designed on the assumption that drivers will only reduce their speeds if they clearly perceive a need to do so (see Section 6C.01).</a:t>
            </a:r>
          </a:p>
          <a:p>
            <a:r>
              <a:rPr lang="en-US" sz="1100"/>
              <a:t>B. Frequent and abrupt changes in geometrics such as lane narrowing, dropped lanes, or main roadway transitions that require rapid maneuvers, should be avoided.</a:t>
            </a:r>
          </a:p>
          <a:p>
            <a:r>
              <a:rPr lang="en-US" sz="1100"/>
              <a:t>C. Provisions should be made for the reasonably safe operation of work, particularly on high-speed, high volume roadways.</a:t>
            </a:r>
          </a:p>
          <a:p>
            <a:r>
              <a:rPr lang="en-US" sz="1100"/>
              <a:t>D. Road users should be encouraged to use alternative routes that do not include TTC zones.</a:t>
            </a:r>
          </a:p>
          <a:p>
            <a:r>
              <a:rPr lang="en-US" sz="1100"/>
              <a:t>E. Bicyclists and pedestrians, including those with disabilities, should be provided with access and reasonably safe passage through the TTC zone.</a:t>
            </a:r>
          </a:p>
          <a:p>
            <a:r>
              <a:rPr lang="en-US" sz="1100"/>
              <a:t>F. Roadway occupancy should be scheduled during off-peak hours and, if necessary, night work should be considered.</a:t>
            </a:r>
          </a:p>
          <a:p>
            <a:r>
              <a:rPr lang="en-US" sz="1100"/>
              <a:t>G. Early coordination with officials having jurisdiction over the affected cross streets and providing emergency services should occur before roadway or ramp closings.</a:t>
            </a:r>
          </a:p>
          <a:p>
            <a:pPr eaLnBrk="1" hangingPunct="1"/>
            <a:r>
              <a:rPr lang="en-US" sz="1100" b="1"/>
              <a:t>Suggested Questions: </a:t>
            </a:r>
            <a:r>
              <a:rPr lang="en-US" sz="1100"/>
              <a:t>Why do we want to avoid inhibiting mobility?</a:t>
            </a:r>
          </a:p>
          <a:p>
            <a:pPr eaLnBrk="1" hangingPunct="1"/>
            <a:r>
              <a:rPr lang="en-US" sz="1100" b="1"/>
              <a:t>Additional Information: </a:t>
            </a:r>
            <a:r>
              <a:rPr lang="en-US" sz="1100"/>
              <a:t>See MUTCD Page 6B-1.</a:t>
            </a:r>
            <a:endParaRPr lang="en-US" sz="1100" b="1"/>
          </a:p>
          <a:p>
            <a:pPr eaLnBrk="1" hangingPunct="1"/>
            <a:r>
              <a:rPr lang="en-US" sz="1100" b="1"/>
              <a:t>Possible Problems: </a:t>
            </a:r>
            <a:r>
              <a:rPr lang="en-US" sz="1100"/>
              <a:t>None</a:t>
            </a:r>
          </a:p>
        </p:txBody>
      </p:sp>
      <p:sp>
        <p:nvSpPr>
          <p:cNvPr id="64516" name="Slide Number Placeholder 3"/>
          <p:cNvSpPr>
            <a:spLocks noGrp="1"/>
          </p:cNvSpPr>
          <p:nvPr>
            <p:ph type="sldNum" sz="quarter" idx="5"/>
          </p:nvPr>
        </p:nvSpPr>
        <p:spPr>
          <a:noFill/>
        </p:spPr>
        <p:txBody>
          <a:bodyPr/>
          <a:lstStyle/>
          <a:p>
            <a:fld id="{DE9806D2-D071-4A4E-8A12-4E6D5BB004E1}"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eaLnBrk="1" hangingPunct="1"/>
            <a:r>
              <a:rPr lang="en-US" b="1" dirty="0"/>
              <a:t>Key Message: </a:t>
            </a:r>
            <a:r>
              <a:rPr lang="en-US" dirty="0"/>
              <a:t>Example of the benefits of WZ analysis</a:t>
            </a:r>
          </a:p>
          <a:p>
            <a:pPr eaLnBrk="1" hangingPunct="1"/>
            <a:r>
              <a:rPr lang="en-US" b="1" dirty="0"/>
              <a:t>Est. Presentation Time: </a:t>
            </a:r>
            <a:r>
              <a:rPr lang="en-US" dirty="0"/>
              <a:t>Less than 1 minute(s)</a:t>
            </a:r>
          </a:p>
          <a:p>
            <a:pPr eaLnBrk="1" hangingPunct="1"/>
            <a:r>
              <a:rPr lang="en-US" b="1" dirty="0"/>
              <a:t>Explanation of Cues/Builds: </a:t>
            </a:r>
            <a:r>
              <a:rPr lang="en-US" dirty="0"/>
              <a:t>None</a:t>
            </a:r>
          </a:p>
          <a:p>
            <a:pPr eaLnBrk="1" hangingPunct="1"/>
            <a:r>
              <a:rPr lang="en-US" b="1" dirty="0"/>
              <a:t>Suggested Comments: </a:t>
            </a:r>
            <a:r>
              <a:rPr lang="en-US" dirty="0"/>
              <a:t>A careful analysis may discover that a queue may extend beyond the advance warning signs, so signs can be moved, their spacing changed or police may be deployed. It is not just meeting a standard, but making the work zone as safe as possible!</a:t>
            </a:r>
          </a:p>
          <a:p>
            <a:pPr eaLnBrk="1" hangingPunct="1"/>
            <a:r>
              <a:rPr lang="en-US" b="1" dirty="0"/>
              <a:t>Suggested Questions: </a:t>
            </a:r>
            <a:r>
              <a:rPr lang="en-US" dirty="0"/>
              <a:t>None</a:t>
            </a:r>
          </a:p>
          <a:p>
            <a:pPr eaLnBrk="1" hangingPunct="1"/>
            <a:r>
              <a:rPr lang="en-US" b="1" dirty="0"/>
              <a:t>Additional Information: </a:t>
            </a:r>
            <a:r>
              <a:rPr lang="en-US" dirty="0"/>
              <a:t>None</a:t>
            </a:r>
            <a:endParaRPr lang="en-US" b="1" dirty="0"/>
          </a:p>
          <a:p>
            <a:pPr eaLnBrk="1" hangingPunct="1"/>
            <a:r>
              <a:rPr lang="en-US" b="1" dirty="0"/>
              <a:t>Possible Problems: </a:t>
            </a:r>
            <a:r>
              <a:rPr lang="en-US" dirty="0"/>
              <a:t>None</a:t>
            </a:r>
          </a:p>
          <a:p>
            <a:r>
              <a:rPr lang="en-US" dirty="0"/>
              <a:t>Image Credit: https://www.fhwa.dot.gov/goshrp2/Solutions/Reliability/R11/WISE_Work_Zone_Impacts_and_Strategies_Estimator_Software </a:t>
            </a:r>
          </a:p>
        </p:txBody>
      </p:sp>
      <p:sp>
        <p:nvSpPr>
          <p:cNvPr id="65540" name="Slide Number Placeholder 3"/>
          <p:cNvSpPr>
            <a:spLocks noGrp="1"/>
          </p:cNvSpPr>
          <p:nvPr>
            <p:ph type="sldNum" sz="quarter" idx="5"/>
          </p:nvPr>
        </p:nvSpPr>
        <p:spPr>
          <a:noFill/>
        </p:spPr>
        <p:txBody>
          <a:bodyPr/>
          <a:lstStyle/>
          <a:p>
            <a:fld id="{015CA49C-E14A-4D30-B2FF-191EF25CBC0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10000"/>
          </a:bodyPr>
          <a:lstStyle/>
          <a:p>
            <a:pPr eaLnBrk="1" hangingPunct="1">
              <a:defRPr/>
            </a:pPr>
            <a:r>
              <a:rPr lang="en-US" b="1" dirty="0"/>
              <a:t>Key Message: </a:t>
            </a:r>
            <a:r>
              <a:rPr lang="en-US" dirty="0"/>
              <a:t>Discuss when to assess WZ impacts?</a:t>
            </a:r>
          </a:p>
          <a:p>
            <a:pPr eaLnBrk="1" hangingPunct="1">
              <a:defRPr/>
            </a:pPr>
            <a:r>
              <a:rPr lang="en-US" b="1" dirty="0"/>
              <a:t>Est. Presentation Time: </a:t>
            </a:r>
            <a:r>
              <a:rPr lang="en-US" dirty="0"/>
              <a:t>Less than 1 minute(s)</a:t>
            </a:r>
          </a:p>
          <a:p>
            <a:pPr eaLnBrk="1" hangingPunct="1">
              <a:defRPr/>
            </a:pPr>
            <a:r>
              <a:rPr lang="en-US" b="1" dirty="0"/>
              <a:t>Explanation of Cues/Builds: </a:t>
            </a:r>
            <a:r>
              <a:rPr lang="en-US" dirty="0"/>
              <a:t>None</a:t>
            </a:r>
          </a:p>
          <a:p>
            <a:pPr>
              <a:defRPr/>
            </a:pPr>
            <a:r>
              <a:rPr lang="en-US" b="1" dirty="0"/>
              <a:t>Suggested Comments: </a:t>
            </a:r>
            <a:r>
              <a:rPr lang="en-US" dirty="0"/>
              <a:t>WZ impacts should be considered from the planning stages of a project. It is important to have the potential impacts of the WZ in mind since these impacts will affect the chosen strategy to control traffic, maintain mobility and optimize constructability. If work zone impacts of projects are not considered in systems planning, work zone impacts of projects may not be understood sufficiently enough to identify the work zone management strategies that are needed for a project. As a result, the project cost estimates (that are programmed into transportation plans) may not reflect the complete costs of work zone management. This could lead to expensive change orders during design, thereby delaying project implementation and increasing total cost. It may also lead to unavailability of funds for implementing appropriate work zone impacts management strategies, potentially resulting in undesirable safety and mobility issues. In addition impacts need to be reevaluated throughout the project, so adjustments can be made,</a:t>
            </a:r>
          </a:p>
          <a:p>
            <a:pPr eaLnBrk="1" hangingPunct="1">
              <a:defRPr/>
            </a:pPr>
            <a:r>
              <a:rPr lang="en-US" b="1" dirty="0"/>
              <a:t>Suggested Questions: </a:t>
            </a:r>
            <a:r>
              <a:rPr lang="en-US" dirty="0"/>
              <a:t>When to Assess Work Zone Impacts? At which stage?</a:t>
            </a:r>
          </a:p>
          <a:p>
            <a:pPr>
              <a:defRPr/>
            </a:pPr>
            <a:r>
              <a:rPr lang="en-US" b="1" dirty="0"/>
              <a:t>Additional Information: </a:t>
            </a:r>
            <a:r>
              <a:rPr lang="en-US" dirty="0"/>
              <a:t>Work zone impacts are not generally considered in systems planning. The primary reason cited for this is the lack of sufficient project-specific data during systems planning, such as how the project will be constructed, when exactly it will be built, how long it will last, etc. But many State Departments of Transportation (DOTs), Metropolitan Planning Organizations (MPOs), and other transportation agencies recognize the potential value of assessing work zone impacts during systems planning. There is general thinking in the industry that advancing work zone considerations as early as possible in the program delivery process will lead to overall benefits in terms of better planned, budgeted, and implemented projects that minimize work zone impacts. This section provides a potential approach and general guidance on advancing the consideration of work zone impacts to the systems planning stage.</a:t>
            </a:r>
            <a:endParaRPr lang="en-US" b="1" dirty="0"/>
          </a:p>
          <a:p>
            <a:pPr eaLnBrk="1" hangingPunct="1">
              <a:defRPr/>
            </a:pPr>
            <a:r>
              <a:rPr lang="en-US" b="1" dirty="0"/>
              <a:t>Possible Problems: </a:t>
            </a:r>
            <a:r>
              <a:rPr lang="en-US" dirty="0"/>
              <a:t>None</a:t>
            </a:r>
          </a:p>
          <a:p>
            <a:pPr>
              <a:defRPr/>
            </a:pPr>
            <a:endParaRPr lang="en-US" dirty="0"/>
          </a:p>
        </p:txBody>
      </p:sp>
      <p:sp>
        <p:nvSpPr>
          <p:cNvPr id="66564" name="Slide Number Placeholder 3"/>
          <p:cNvSpPr>
            <a:spLocks noGrp="1"/>
          </p:cNvSpPr>
          <p:nvPr>
            <p:ph type="sldNum" sz="quarter" idx="5"/>
          </p:nvPr>
        </p:nvSpPr>
        <p:spPr>
          <a:noFill/>
        </p:spPr>
        <p:txBody>
          <a:bodyPr/>
          <a:lstStyle/>
          <a:p>
            <a:fld id="{E6DF140A-9A39-4111-AEC0-436D77EDAAED}"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r>
              <a:rPr lang="en-US" b="1"/>
              <a:t>Key Message: </a:t>
            </a:r>
            <a:r>
              <a:rPr lang="en-US"/>
              <a:t>Summarize previous point</a:t>
            </a:r>
          </a:p>
          <a:p>
            <a:pPr eaLnBrk="1" hangingPunct="1"/>
            <a:r>
              <a:rPr lang="en-US" b="1"/>
              <a:t>Est. Presentation Time: </a:t>
            </a:r>
            <a:r>
              <a:rPr lang="en-US"/>
              <a:t>Less than 1 minute(s)</a:t>
            </a:r>
          </a:p>
          <a:p>
            <a:pPr eaLnBrk="1" hangingPunct="1"/>
            <a:r>
              <a:rPr lang="en-US" b="1"/>
              <a:t>Explanation of Cues/Builds: </a:t>
            </a:r>
            <a:r>
              <a:rPr lang="en-US"/>
              <a:t>None</a:t>
            </a:r>
          </a:p>
          <a:p>
            <a:pPr eaLnBrk="1" hangingPunct="1"/>
            <a:r>
              <a:rPr lang="en-US" b="1"/>
              <a:t>Suggested Comments: </a:t>
            </a:r>
            <a:r>
              <a:rPr lang="en-US"/>
              <a:t>We must analyze WZ traffic impacts to inhibit road user movement as little as practical and to improve safety and mobility!</a:t>
            </a:r>
          </a:p>
          <a:p>
            <a:pPr eaLnBrk="1" hangingPunct="1"/>
            <a:r>
              <a:rPr lang="en-US" b="1"/>
              <a:t>Suggested Questions: </a:t>
            </a:r>
            <a:r>
              <a:rPr lang="en-US"/>
              <a:t>None</a:t>
            </a:r>
          </a:p>
          <a:p>
            <a:pPr eaLnBrk="1" hangingPunct="1"/>
            <a:r>
              <a:rPr lang="en-US" b="1"/>
              <a:t>Additional Information: </a:t>
            </a:r>
            <a:r>
              <a:rPr lang="en-US"/>
              <a:t>None</a:t>
            </a:r>
            <a:endParaRPr lang="en-US" b="1"/>
          </a:p>
          <a:p>
            <a:pPr eaLnBrk="1" hangingPunct="1"/>
            <a:r>
              <a:rPr lang="en-US" b="1"/>
              <a:t>Possible Problems: </a:t>
            </a:r>
            <a:r>
              <a:rPr lang="en-US"/>
              <a:t>None</a:t>
            </a:r>
          </a:p>
          <a:p>
            <a:endParaRPr lang="en-US"/>
          </a:p>
        </p:txBody>
      </p:sp>
      <p:sp>
        <p:nvSpPr>
          <p:cNvPr id="67588" name="Slide Number Placeholder 3"/>
          <p:cNvSpPr>
            <a:spLocks noGrp="1"/>
          </p:cNvSpPr>
          <p:nvPr>
            <p:ph type="sldNum" sz="quarter" idx="5"/>
          </p:nvPr>
        </p:nvSpPr>
        <p:spPr>
          <a:noFill/>
        </p:spPr>
        <p:txBody>
          <a:bodyPr/>
          <a:lstStyle/>
          <a:p>
            <a:fld id="{CF8E5751-43CD-4D80-871E-80773C182C49}"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r>
              <a:rPr lang="en-US" b="1"/>
              <a:t>Key Message: </a:t>
            </a:r>
            <a:r>
              <a:rPr lang="en-US"/>
              <a:t>Summarize the challenge</a:t>
            </a:r>
          </a:p>
          <a:p>
            <a:pPr eaLnBrk="1" hangingPunct="1"/>
            <a:r>
              <a:rPr lang="en-US" b="1"/>
              <a:t>Est. Presentation Time: </a:t>
            </a:r>
            <a:r>
              <a:rPr lang="en-US"/>
              <a:t>Less than 1 minute(s)</a:t>
            </a:r>
          </a:p>
          <a:p>
            <a:pPr eaLnBrk="1" hangingPunct="1"/>
            <a:r>
              <a:rPr lang="en-US" b="1"/>
              <a:t>Explanation of Cues/Builds: </a:t>
            </a:r>
            <a:r>
              <a:rPr lang="en-US"/>
              <a:t>None</a:t>
            </a:r>
          </a:p>
          <a:p>
            <a:pPr eaLnBrk="1" hangingPunct="1"/>
            <a:r>
              <a:rPr lang="en-US" b="1"/>
              <a:t>Suggested Comments: </a:t>
            </a:r>
            <a:r>
              <a:rPr lang="en-US"/>
              <a:t>As work zone impacts assessment is performed progressively through the various program delivery stages, the three basic issues of safety, mobility, and constructability are addressed in an iterative manner. Information from one stage feeds into the next, with the level of detail of the assessment progressively increasing from stage to stage. The objective is to </a:t>
            </a:r>
            <a:r>
              <a:rPr lang="en-US" i="1"/>
              <a:t>achieve constructability without compromising safety and mobility. </a:t>
            </a:r>
            <a:endParaRPr lang="en-US"/>
          </a:p>
          <a:p>
            <a:pPr eaLnBrk="1" hangingPunct="1"/>
            <a:r>
              <a:rPr lang="en-US" b="1"/>
              <a:t>Suggested Questions: </a:t>
            </a:r>
            <a:r>
              <a:rPr lang="en-US"/>
              <a:t>How to achieve constructability without compromising safety and mobility?</a:t>
            </a:r>
          </a:p>
          <a:p>
            <a:pPr eaLnBrk="1" hangingPunct="1"/>
            <a:r>
              <a:rPr lang="en-US" b="1"/>
              <a:t>Additional Information: </a:t>
            </a:r>
            <a:r>
              <a:rPr lang="en-US"/>
              <a:t>Turn into a discussion.</a:t>
            </a:r>
            <a:endParaRPr lang="en-US" b="1"/>
          </a:p>
          <a:p>
            <a:pPr eaLnBrk="1" hangingPunct="1"/>
            <a:r>
              <a:rPr lang="en-US" b="1"/>
              <a:t>Possible Problems: </a:t>
            </a:r>
            <a:r>
              <a:rPr lang="en-US"/>
              <a:t>None</a:t>
            </a:r>
          </a:p>
          <a:p>
            <a:endParaRPr lang="en-US"/>
          </a:p>
        </p:txBody>
      </p:sp>
      <p:sp>
        <p:nvSpPr>
          <p:cNvPr id="68612" name="Slide Number Placeholder 3"/>
          <p:cNvSpPr>
            <a:spLocks noGrp="1"/>
          </p:cNvSpPr>
          <p:nvPr>
            <p:ph type="sldNum" sz="quarter" idx="5"/>
          </p:nvPr>
        </p:nvSpPr>
        <p:spPr>
          <a:noFill/>
        </p:spPr>
        <p:txBody>
          <a:bodyPr/>
          <a:lstStyle/>
          <a:p>
            <a:fld id="{990E9F5A-BC5B-4D39-A569-8EE72940E29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b="1" dirty="0"/>
              <a:t>Key Message: </a:t>
            </a:r>
            <a:r>
              <a:rPr lang="en-US" dirty="0"/>
              <a:t>Discuss WZ Considerations</a:t>
            </a:r>
            <a:endParaRPr lang="en-US" b="1" dirty="0"/>
          </a:p>
          <a:p>
            <a:r>
              <a:rPr lang="en-US" b="1" dirty="0"/>
              <a:t>Est. Presentation Time: </a:t>
            </a:r>
            <a:r>
              <a:rPr lang="en-US" dirty="0"/>
              <a:t>1 minute(s)</a:t>
            </a:r>
            <a:endParaRPr lang="en-US" b="1" dirty="0"/>
          </a:p>
          <a:p>
            <a:r>
              <a:rPr lang="en-US" b="1" dirty="0"/>
              <a:t>Explanation of Cues/Builds: </a:t>
            </a:r>
            <a:r>
              <a:rPr lang="en-US" dirty="0"/>
              <a:t>None</a:t>
            </a:r>
          </a:p>
          <a:p>
            <a:r>
              <a:rPr lang="en-US" b="1" dirty="0"/>
              <a:t>Suggested Comments: </a:t>
            </a:r>
            <a:r>
              <a:rPr lang="en-US" dirty="0"/>
              <a:t>Safety, mobility, and constructability are the three critical work zone related issues that need to be addressed while planning, designing, and building road projects. Constructability can be defined as the optimum use of construction knowledge and experience in planning, design, procurement, and field operations to achieve overall project objectives. The objective of constructability is to facilitate rational bids and minimize problems during construction. Benefits of constructability include cost reduction, schedule adherence, higher productivity, enhanced quality, and more safety and convenience for the traveling public</a:t>
            </a:r>
            <a:r>
              <a:rPr lang="en-US" b="1" dirty="0"/>
              <a:t>. </a:t>
            </a:r>
            <a:r>
              <a:rPr lang="en-US" dirty="0"/>
              <a:t>Constructability reviews are performed to facilitate the practicality of construction and minimize project delays, changes, and costs, while at the same time maximizing productivity, quality, safety, and convenience.</a:t>
            </a:r>
          </a:p>
          <a:p>
            <a:r>
              <a:rPr lang="en-US" b="1" dirty="0"/>
              <a:t>Suggested Questions: </a:t>
            </a:r>
            <a:r>
              <a:rPr lang="en-US" dirty="0"/>
              <a:t>What is constructability? What is more important? All three are important. Out job is to optimize their relationship.</a:t>
            </a:r>
          </a:p>
          <a:p>
            <a:r>
              <a:rPr lang="en-US" b="1" dirty="0"/>
              <a:t>Additional Information: </a:t>
            </a:r>
            <a:r>
              <a:rPr lang="en-US" dirty="0"/>
              <a:t>None</a:t>
            </a:r>
          </a:p>
          <a:p>
            <a:r>
              <a:rPr lang="en-US" b="1" dirty="0"/>
              <a:t>Possible Problems: </a:t>
            </a:r>
            <a:r>
              <a:rPr lang="en-US" dirty="0"/>
              <a:t>Treat as an intro slide and to define these terms</a:t>
            </a:r>
          </a:p>
          <a:p>
            <a:endParaRPr lang="en-US" dirty="0"/>
          </a:p>
        </p:txBody>
      </p:sp>
      <p:sp>
        <p:nvSpPr>
          <p:cNvPr id="69636" name="Slide Number Placeholder 3"/>
          <p:cNvSpPr>
            <a:spLocks noGrp="1"/>
          </p:cNvSpPr>
          <p:nvPr>
            <p:ph type="sldNum" sz="quarter" idx="5"/>
          </p:nvPr>
        </p:nvSpPr>
        <p:spPr>
          <a:noFill/>
        </p:spPr>
        <p:txBody>
          <a:bodyPr/>
          <a:lstStyle/>
          <a:p>
            <a:fld id="{050D7410-9D09-4E7A-87E8-EF762674109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r>
              <a:rPr lang="en-US" b="1"/>
              <a:t>Key Message: </a:t>
            </a:r>
            <a:r>
              <a:rPr lang="en-US"/>
              <a:t>State the module objectives</a:t>
            </a:r>
          </a:p>
          <a:p>
            <a:pPr eaLnBrk="1" hangingPunct="1"/>
            <a:r>
              <a:rPr lang="en-US" b="1"/>
              <a:t>Est. Presentation Time: </a:t>
            </a:r>
            <a:r>
              <a:rPr lang="en-US"/>
              <a:t>Less than 1 minute(s)</a:t>
            </a:r>
          </a:p>
          <a:p>
            <a:pPr eaLnBrk="1" hangingPunct="1"/>
            <a:r>
              <a:rPr lang="en-US" b="1"/>
              <a:t>Explanation of Cues/Builds: </a:t>
            </a:r>
            <a:r>
              <a:rPr lang="en-US"/>
              <a:t>None</a:t>
            </a:r>
          </a:p>
          <a:p>
            <a:pPr eaLnBrk="1" hangingPunct="1"/>
            <a:r>
              <a:rPr lang="en-US" b="1"/>
              <a:t>Suggested Comments: </a:t>
            </a:r>
            <a:r>
              <a:rPr lang="en-US"/>
              <a:t>In this module, we will discuss the reasons for performing work zone analysis and when it takes place during the project timeline, quantify the work zone safety problem in the United States, and discuss requirements for development of transportation management plans as specified in the work zone final rule.</a:t>
            </a:r>
            <a:endParaRPr lang="en-US" b="1"/>
          </a:p>
          <a:p>
            <a:pPr eaLnBrk="1" hangingPunct="1"/>
            <a:r>
              <a:rPr lang="en-US" b="1"/>
              <a:t>Suggested Questions: </a:t>
            </a:r>
            <a:r>
              <a:rPr lang="en-US"/>
              <a:t>None</a:t>
            </a:r>
          </a:p>
          <a:p>
            <a:pPr eaLnBrk="1" hangingPunct="1"/>
            <a:r>
              <a:rPr lang="en-US" b="1"/>
              <a:t>Additional Information: </a:t>
            </a:r>
            <a:r>
              <a:rPr lang="en-US"/>
              <a:t>None</a:t>
            </a:r>
            <a:endParaRPr lang="en-US" b="1"/>
          </a:p>
          <a:p>
            <a:pPr eaLnBrk="1" hangingPunct="1"/>
            <a:r>
              <a:rPr lang="en-US" b="1"/>
              <a:t>Possible Problems: </a:t>
            </a:r>
            <a:r>
              <a:rPr lang="en-US"/>
              <a:t>None</a:t>
            </a:r>
          </a:p>
          <a:p>
            <a:endParaRPr lang="en-US"/>
          </a:p>
        </p:txBody>
      </p:sp>
      <p:sp>
        <p:nvSpPr>
          <p:cNvPr id="52228" name="Slide Number Placeholder 3"/>
          <p:cNvSpPr>
            <a:spLocks noGrp="1"/>
          </p:cNvSpPr>
          <p:nvPr>
            <p:ph type="sldNum" sz="quarter" idx="5"/>
          </p:nvPr>
        </p:nvSpPr>
        <p:spPr>
          <a:noFill/>
        </p:spPr>
        <p:txBody>
          <a:bodyPr/>
          <a:lstStyle/>
          <a:p>
            <a:fld id="{2E41F088-0D70-40FA-9CFC-0F5DB21855D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r>
              <a:rPr lang="en-US" b="1"/>
              <a:t>Key Message: </a:t>
            </a:r>
            <a:r>
              <a:rPr lang="en-US"/>
              <a:t>Explain the iterative nature of impact assessment</a:t>
            </a:r>
          </a:p>
          <a:p>
            <a:pPr eaLnBrk="1" hangingPunct="1"/>
            <a:r>
              <a:rPr lang="en-US" b="1"/>
              <a:t>Est. Presentation Time: </a:t>
            </a:r>
            <a:r>
              <a:rPr lang="en-US"/>
              <a:t>Less than 1 minute(s)</a:t>
            </a:r>
          </a:p>
          <a:p>
            <a:pPr eaLnBrk="1" hangingPunct="1"/>
            <a:r>
              <a:rPr lang="en-US" b="1"/>
              <a:t>Explanation of Cues/Builds: </a:t>
            </a:r>
            <a:r>
              <a:rPr lang="en-US"/>
              <a:t>None</a:t>
            </a:r>
          </a:p>
          <a:p>
            <a:r>
              <a:rPr lang="en-US" b="1"/>
              <a:t>Suggested Comments: </a:t>
            </a:r>
            <a:r>
              <a:rPr lang="en-US"/>
              <a:t>The impacts assessment during design is an iterative process progressing through the various stages of design, and addressing the basic issues of safety, mobility, and constructability. Basic assumptions are re-examined and appropriate changes are made. Consensus of all involved parties is sought, and performance objectives for the work zone are developed. Information from one stage feeds into the next, with the level of detail of the assessment progressively increasing from stage to stage. The objective is to </a:t>
            </a:r>
            <a:r>
              <a:rPr lang="en-US" i="1"/>
              <a:t>achieve constructability without compromising safety and mobility.</a:t>
            </a:r>
            <a:endParaRPr lang="en-US"/>
          </a:p>
          <a:p>
            <a:pPr eaLnBrk="1" hangingPunct="1"/>
            <a:r>
              <a:rPr lang="en-US" b="1"/>
              <a:t>Suggested Questions: </a:t>
            </a:r>
            <a:r>
              <a:rPr lang="en-US"/>
              <a:t>None</a:t>
            </a:r>
          </a:p>
          <a:p>
            <a:pPr eaLnBrk="1" hangingPunct="1"/>
            <a:r>
              <a:rPr lang="en-US" b="1"/>
              <a:t>Additional Information: </a:t>
            </a:r>
            <a:r>
              <a:rPr lang="en-US"/>
              <a:t>None</a:t>
            </a:r>
            <a:endParaRPr lang="en-US" b="1"/>
          </a:p>
          <a:p>
            <a:pPr eaLnBrk="1" hangingPunct="1"/>
            <a:r>
              <a:rPr lang="en-US" b="1"/>
              <a:t>Possible Problems: </a:t>
            </a:r>
            <a:r>
              <a:rPr lang="en-US"/>
              <a:t>None</a:t>
            </a:r>
          </a:p>
          <a:p>
            <a:endParaRPr lang="en-US"/>
          </a:p>
        </p:txBody>
      </p:sp>
      <p:sp>
        <p:nvSpPr>
          <p:cNvPr id="70660" name="Slide Number Placeholder 3"/>
          <p:cNvSpPr>
            <a:spLocks noGrp="1"/>
          </p:cNvSpPr>
          <p:nvPr>
            <p:ph type="sldNum" sz="quarter" idx="5"/>
          </p:nvPr>
        </p:nvSpPr>
        <p:spPr>
          <a:noFill/>
        </p:spPr>
        <p:txBody>
          <a:bodyPr/>
          <a:lstStyle/>
          <a:p>
            <a:fld id="{9CCBA1DE-F742-4168-AEAD-4D2D250AAFC4}"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b="1"/>
              <a:t>Key Message: </a:t>
            </a:r>
            <a:r>
              <a:rPr lang="en-US"/>
              <a:t>Discuss conflicting goals</a:t>
            </a:r>
            <a:endParaRPr lang="en-US" b="1"/>
          </a:p>
          <a:p>
            <a:r>
              <a:rPr lang="en-US" b="1"/>
              <a:t>Est. Presentation Time: </a:t>
            </a:r>
            <a:r>
              <a:rPr lang="en-US"/>
              <a:t>Two minutes.</a:t>
            </a:r>
            <a:endParaRPr lang="en-US" b="1"/>
          </a:p>
          <a:p>
            <a:r>
              <a:rPr lang="en-US" b="1"/>
              <a:t>Explanation of Cues/Builds: </a:t>
            </a:r>
            <a:r>
              <a:rPr lang="en-US"/>
              <a:t>Text box appears on click</a:t>
            </a:r>
          </a:p>
          <a:p>
            <a:r>
              <a:rPr lang="en-US" b="1"/>
              <a:t>Suggested Comments: </a:t>
            </a:r>
            <a:r>
              <a:rPr lang="en-US"/>
              <a:t>The more “safety” we provide, the more expensive the project may be.* Our job is to achieve the best balance between these 2. This is not easy since these are conflicting goals. You should pull more for safety, rather than to cut costs. Maintaining traffic flow and maintaining maximum levels of safety are not necessarily mutually exclusive. Some strategies can do both. </a:t>
            </a:r>
            <a:endParaRPr lang="en-US" b="1"/>
          </a:p>
          <a:p>
            <a:r>
              <a:rPr lang="en-US" b="1"/>
              <a:t>Suggested Questions: </a:t>
            </a:r>
            <a:r>
              <a:rPr lang="en-US"/>
              <a:t>None.</a:t>
            </a:r>
          </a:p>
          <a:p>
            <a:r>
              <a:rPr lang="en-US" b="1"/>
              <a:t>Additional Information: </a:t>
            </a:r>
            <a:r>
              <a:rPr lang="en-US"/>
              <a:t>None</a:t>
            </a:r>
          </a:p>
          <a:p>
            <a:r>
              <a:rPr lang="en-US" b="1"/>
              <a:t>Possible Problems: </a:t>
            </a:r>
            <a:r>
              <a:rPr lang="en-US"/>
              <a:t>Turn into a discussion, if possible. *Total closures may be an exception, where we provide more safety at a lower cost.</a:t>
            </a:r>
          </a:p>
          <a:p>
            <a:endParaRPr lang="en-US"/>
          </a:p>
          <a:p>
            <a:endParaRPr lang="en-US"/>
          </a:p>
          <a:p>
            <a:endParaRPr lang="en-US"/>
          </a:p>
        </p:txBody>
      </p:sp>
      <p:sp>
        <p:nvSpPr>
          <p:cNvPr id="71684" name="Slide Number Placeholder 3"/>
          <p:cNvSpPr>
            <a:spLocks noGrp="1"/>
          </p:cNvSpPr>
          <p:nvPr>
            <p:ph type="sldNum" sz="quarter" idx="5"/>
          </p:nvPr>
        </p:nvSpPr>
        <p:spPr>
          <a:noFill/>
        </p:spPr>
        <p:txBody>
          <a:bodyPr/>
          <a:lstStyle/>
          <a:p>
            <a:fld id="{3AB2F68B-470A-45C2-B421-8046DB1E3D72}"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b="1"/>
              <a:t>Key Message: </a:t>
            </a:r>
            <a:r>
              <a:rPr lang="en-US"/>
              <a:t>Discuss who does the WZ impact analysis</a:t>
            </a:r>
            <a:endParaRPr lang="en-US" b="1"/>
          </a:p>
          <a:p>
            <a:r>
              <a:rPr lang="en-US" b="1"/>
              <a:t>Est. Presentation Time: </a:t>
            </a:r>
            <a:r>
              <a:rPr lang="en-US"/>
              <a:t>Two minutes.</a:t>
            </a:r>
            <a:endParaRPr lang="en-US" b="1"/>
          </a:p>
          <a:p>
            <a:r>
              <a:rPr lang="en-US" b="1"/>
              <a:t>Explanation of Cues/Builds: </a:t>
            </a:r>
            <a:r>
              <a:rPr lang="en-US"/>
              <a:t>None</a:t>
            </a:r>
          </a:p>
          <a:p>
            <a:r>
              <a:rPr lang="en-US" b="1"/>
              <a:t>Suggested Comments: </a:t>
            </a:r>
            <a:r>
              <a:rPr lang="en-US"/>
              <a:t>The answer to this question is related to the point at which the analysis is done. Work zone impacts assessment is performed progressively through the various program delivery stages, the three basic issues of safety, mobility, and constructability are addressed in an iterative manner. Information from one stage feeds into the next, with the level of detail of the assessment progressively increasing from stage to stage. So, theoretically, it is all of the above.  All stakeholders </a:t>
            </a:r>
            <a:endParaRPr lang="en-US" b="1"/>
          </a:p>
          <a:p>
            <a:r>
              <a:rPr lang="en-US" b="1"/>
              <a:t>Suggested Questions: </a:t>
            </a:r>
            <a:r>
              <a:rPr lang="en-US"/>
              <a:t>Who does the WZ impact analysis?</a:t>
            </a:r>
          </a:p>
          <a:p>
            <a:r>
              <a:rPr lang="en-US" b="1"/>
              <a:t>Additional Information: </a:t>
            </a:r>
            <a:r>
              <a:rPr lang="en-US"/>
              <a:t>M&amp;O = maintenance and operations. </a:t>
            </a:r>
          </a:p>
          <a:p>
            <a:r>
              <a:rPr lang="en-US" b="1"/>
              <a:t>Possible Problems: </a:t>
            </a:r>
            <a:r>
              <a:rPr lang="en-US"/>
              <a:t>Try to turn into a discussion.</a:t>
            </a:r>
          </a:p>
          <a:p>
            <a:endParaRPr lang="en-US"/>
          </a:p>
        </p:txBody>
      </p:sp>
      <p:sp>
        <p:nvSpPr>
          <p:cNvPr id="72708" name="Slide Number Placeholder 3"/>
          <p:cNvSpPr>
            <a:spLocks noGrp="1"/>
          </p:cNvSpPr>
          <p:nvPr>
            <p:ph type="sldNum" sz="quarter" idx="5"/>
          </p:nvPr>
        </p:nvSpPr>
        <p:spPr>
          <a:noFill/>
        </p:spPr>
        <p:txBody>
          <a:bodyPr/>
          <a:lstStyle/>
          <a:p>
            <a:fld id="{E4F97ED5-9FFF-4913-87DA-413B31B40704}"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b="1"/>
              <a:t>Key Message: </a:t>
            </a:r>
            <a:r>
              <a:rPr lang="en-US"/>
              <a:t>Discuss the designer’s role</a:t>
            </a:r>
            <a:endParaRPr lang="en-US" b="1"/>
          </a:p>
          <a:p>
            <a:r>
              <a:rPr lang="en-US" b="1"/>
              <a:t>Est. Presentation Time: </a:t>
            </a:r>
            <a:r>
              <a:rPr lang="en-US"/>
              <a:t>1 minute(s)</a:t>
            </a:r>
            <a:endParaRPr lang="en-US" b="1"/>
          </a:p>
          <a:p>
            <a:r>
              <a:rPr lang="en-US" b="1"/>
              <a:t>Explanation of Cues/Builds: </a:t>
            </a:r>
            <a:r>
              <a:rPr lang="en-US"/>
              <a:t>None</a:t>
            </a:r>
          </a:p>
          <a:p>
            <a:r>
              <a:rPr lang="en-US" b="1"/>
              <a:t>Suggested Comments: </a:t>
            </a:r>
            <a:r>
              <a:rPr lang="en-US"/>
              <a:t>Your job as a designer is to take all this information, standards</a:t>
            </a:r>
            <a:r>
              <a:rPr lang="en-US" b="1"/>
              <a:t> </a:t>
            </a:r>
            <a:r>
              <a:rPr lang="en-US"/>
              <a:t>and guidelines and APPLY them to a specific situation utilizing your best engineering judgment and CONSIDERING the needs of ALL users.</a:t>
            </a:r>
          </a:p>
          <a:p>
            <a:r>
              <a:rPr lang="en-US" b="1"/>
              <a:t>Suggested Questions: </a:t>
            </a:r>
            <a:r>
              <a:rPr lang="en-US"/>
              <a:t>What is engineering judgment? See Definitions in MUTCD: Engineering Judgment—the evaluation of available pertinent information, and the application of appropriate principles, Standards, Guidance, and practices as contained in this Manual and other sources, for the purpose of deciding upon the applicability, design, operation, or installation of a traffic control device. Engineering judgment shall be exercised by an engineer, or by an individual working under the supervision of an engineer, through the application of procedures and criteria established by the engineer. </a:t>
            </a:r>
            <a:r>
              <a:rPr lang="en-US" b="1"/>
              <a:t>Documentation of engineering judgment is not required.</a:t>
            </a:r>
          </a:p>
          <a:p>
            <a:r>
              <a:rPr lang="en-US" b="1"/>
              <a:t>Additional Information: </a:t>
            </a:r>
            <a:r>
              <a:rPr lang="en-US"/>
              <a:t>Can you satisfy the needs of ALL users? No, but we should consider the needs of ALL. </a:t>
            </a:r>
          </a:p>
          <a:p>
            <a:r>
              <a:rPr lang="en-US" b="1"/>
              <a:t>Possible Problems: </a:t>
            </a:r>
            <a:r>
              <a:rPr lang="en-US"/>
              <a:t>None.</a:t>
            </a:r>
          </a:p>
          <a:p>
            <a:endParaRPr lang="en-US"/>
          </a:p>
        </p:txBody>
      </p:sp>
      <p:sp>
        <p:nvSpPr>
          <p:cNvPr id="73732" name="Slide Number Placeholder 3"/>
          <p:cNvSpPr>
            <a:spLocks noGrp="1"/>
          </p:cNvSpPr>
          <p:nvPr>
            <p:ph type="sldNum" sz="quarter" idx="5"/>
          </p:nvPr>
        </p:nvSpPr>
        <p:spPr>
          <a:noFill/>
        </p:spPr>
        <p:txBody>
          <a:bodyPr/>
          <a:lstStyle/>
          <a:p>
            <a:fld id="{0D4D4FA0-A37E-46AB-B816-3B5132980D31}"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b="1"/>
              <a:t>Key Message: </a:t>
            </a:r>
            <a:r>
              <a:rPr lang="en-US"/>
              <a:t>Discuss the types of decisions that the analysis may facilitate</a:t>
            </a:r>
            <a:endParaRPr lang="en-US" b="1"/>
          </a:p>
          <a:p>
            <a:r>
              <a:rPr lang="en-US" b="1"/>
              <a:t>Est. Presentation Time: </a:t>
            </a:r>
            <a:r>
              <a:rPr lang="en-US"/>
              <a:t>1 minute(s)</a:t>
            </a:r>
            <a:endParaRPr lang="en-US" b="1"/>
          </a:p>
          <a:p>
            <a:r>
              <a:rPr lang="en-US" b="1"/>
              <a:t>Explanation of Cues/Builds: </a:t>
            </a:r>
            <a:r>
              <a:rPr lang="en-US"/>
              <a:t>None</a:t>
            </a:r>
          </a:p>
          <a:p>
            <a:r>
              <a:rPr lang="en-US" b="1"/>
              <a:t>Suggested Comments: </a:t>
            </a:r>
            <a:r>
              <a:rPr lang="en-US"/>
              <a:t>More specifically, however, are the types of decisions that must be made irrespective of where in the work zone analysis framework one is (Planning, PE/Design, Construction). These types of decisions are represented by three inter-related decision types that drive the overall work zone decision-making process as a three-part </a:t>
            </a:r>
            <a:r>
              <a:rPr lang="en-US" i="1"/>
              <a:t>decision-making engine</a:t>
            </a:r>
            <a:r>
              <a:rPr lang="en-US"/>
              <a:t>:</a:t>
            </a:r>
          </a:p>
          <a:p>
            <a:r>
              <a:rPr lang="en-US" b="1"/>
              <a:t>Scheduling Decisions</a:t>
            </a:r>
            <a:r>
              <a:rPr lang="en-US"/>
              <a:t>—Decisions impacting when work zone activity will occur, ranging from the selection of time of day (e.g., the decision to perform work at night), to days of week (e.g., the decision to restrict work zone activity to weekends only), to time of year (e.g., a decision to work in summer only).  For longer projects this includes how the work will be phased and staged along the roadway network, potentially over several years.</a:t>
            </a:r>
          </a:p>
          <a:p>
            <a:r>
              <a:rPr lang="en-US" b="1"/>
              <a:t>Application Decisions</a:t>
            </a:r>
            <a:r>
              <a:rPr lang="en-US"/>
              <a:t>— Discussed earlier</a:t>
            </a:r>
          </a:p>
          <a:p>
            <a:r>
              <a:rPr lang="en-US" b="1"/>
              <a:t>Transportation Management Plan Decisions</a:t>
            </a:r>
            <a:r>
              <a:rPr lang="en-US"/>
              <a:t>— Discussed earlier</a:t>
            </a:r>
          </a:p>
          <a:p>
            <a:r>
              <a:rPr lang="en-US" b="1"/>
              <a:t>Suggested Questions: </a:t>
            </a:r>
            <a:r>
              <a:rPr lang="en-US"/>
              <a:t>Which decisions?</a:t>
            </a:r>
            <a:endParaRPr lang="en-US" b="1"/>
          </a:p>
          <a:p>
            <a:r>
              <a:rPr lang="en-US" b="1"/>
              <a:t>Additional Information: </a:t>
            </a:r>
            <a:r>
              <a:rPr lang="en-US"/>
              <a:t>None</a:t>
            </a:r>
          </a:p>
          <a:p>
            <a:r>
              <a:rPr lang="en-US" b="1"/>
              <a:t>Possible Problems: </a:t>
            </a:r>
            <a:r>
              <a:rPr lang="en-US"/>
              <a:t>None.</a:t>
            </a:r>
          </a:p>
          <a:p>
            <a:endParaRPr lang="en-US"/>
          </a:p>
        </p:txBody>
      </p:sp>
      <p:sp>
        <p:nvSpPr>
          <p:cNvPr id="74756" name="Slide Number Placeholder 3"/>
          <p:cNvSpPr>
            <a:spLocks noGrp="1"/>
          </p:cNvSpPr>
          <p:nvPr>
            <p:ph type="sldNum" sz="quarter" idx="5"/>
          </p:nvPr>
        </p:nvSpPr>
        <p:spPr>
          <a:noFill/>
        </p:spPr>
        <p:txBody>
          <a:bodyPr/>
          <a:lstStyle/>
          <a:p>
            <a:fld id="{06C7E593-C8A6-4876-A345-E6E7E708CF36}"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r>
              <a:rPr lang="en-US" b="1"/>
              <a:t>Key Message: </a:t>
            </a:r>
            <a:r>
              <a:rPr lang="en-US"/>
              <a:t>Discuss the types of decisions that the analysis may facilitate</a:t>
            </a:r>
            <a:endParaRPr lang="en-US" b="1"/>
          </a:p>
          <a:p>
            <a:r>
              <a:rPr lang="en-US" b="1"/>
              <a:t>Est. Presentation Time: </a:t>
            </a:r>
            <a:r>
              <a:rPr lang="en-US"/>
              <a:t>1 minute(s)</a:t>
            </a:r>
            <a:endParaRPr lang="en-US" b="1"/>
          </a:p>
          <a:p>
            <a:r>
              <a:rPr lang="en-US" b="1"/>
              <a:t>Explanation of Cues/Builds: </a:t>
            </a:r>
            <a:r>
              <a:rPr lang="en-US"/>
              <a:t>None</a:t>
            </a:r>
          </a:p>
          <a:p>
            <a:r>
              <a:rPr lang="en-US" b="1"/>
              <a:t>Suggested Comments:</a:t>
            </a:r>
            <a:r>
              <a:rPr lang="en-US"/>
              <a:t> </a:t>
            </a:r>
            <a:r>
              <a:rPr lang="en-US" b="1"/>
              <a:t>Scheduling Decisions</a:t>
            </a:r>
            <a:r>
              <a:rPr lang="en-US"/>
              <a:t>—Decisions impacting when work zone activity will occur, ranging from the selection of time of day (e.g., the decision to perform work at night), to days of week (e.g., the decision to restrict work zone activity to weekends only), to time of year (e.g., a decision to work in summer only).  For longer projects this includes how the work will be phased and staged along the roadway network, potentially over several years. Other considerations include availability of materials, peak volumes and the decision to work in phases.</a:t>
            </a:r>
          </a:p>
          <a:p>
            <a:r>
              <a:rPr lang="en-US" b="1"/>
              <a:t>Suggested Questions: </a:t>
            </a:r>
            <a:r>
              <a:rPr lang="en-US"/>
              <a:t>How does scheduling impact your decision?</a:t>
            </a:r>
            <a:endParaRPr lang="en-US" b="1"/>
          </a:p>
          <a:p>
            <a:r>
              <a:rPr lang="en-US" b="1"/>
              <a:t>Additional Information: </a:t>
            </a:r>
            <a:r>
              <a:rPr lang="en-US"/>
              <a:t>None</a:t>
            </a:r>
          </a:p>
          <a:p>
            <a:r>
              <a:rPr lang="en-US" b="1"/>
              <a:t>Possible Problems: </a:t>
            </a:r>
            <a:r>
              <a:rPr lang="en-US"/>
              <a:t>None.</a:t>
            </a:r>
          </a:p>
        </p:txBody>
      </p:sp>
      <p:sp>
        <p:nvSpPr>
          <p:cNvPr id="75780" name="Slide Number Placeholder 3"/>
          <p:cNvSpPr>
            <a:spLocks noGrp="1"/>
          </p:cNvSpPr>
          <p:nvPr>
            <p:ph type="sldNum" sz="quarter" idx="5"/>
          </p:nvPr>
        </p:nvSpPr>
        <p:spPr>
          <a:noFill/>
        </p:spPr>
        <p:txBody>
          <a:bodyPr/>
          <a:lstStyle/>
          <a:p>
            <a:fld id="{D5C74488-A3CD-4D6C-90E2-01FCD677B435}"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r>
              <a:rPr lang="en-US" b="1"/>
              <a:t>Key Message: </a:t>
            </a:r>
            <a:r>
              <a:rPr lang="en-US"/>
              <a:t>Discuss the types of decisions that the analysis may facilitate</a:t>
            </a:r>
            <a:endParaRPr lang="en-US" b="1"/>
          </a:p>
          <a:p>
            <a:r>
              <a:rPr lang="en-US" b="1"/>
              <a:t>Est. Presentation Time: </a:t>
            </a:r>
            <a:r>
              <a:rPr lang="en-US"/>
              <a:t>1 minute(s)</a:t>
            </a:r>
            <a:endParaRPr lang="en-US" b="1"/>
          </a:p>
          <a:p>
            <a:r>
              <a:rPr lang="en-US" b="1"/>
              <a:t>Explanation of Cues/Builds: </a:t>
            </a:r>
            <a:r>
              <a:rPr lang="en-US"/>
              <a:t>None</a:t>
            </a:r>
          </a:p>
          <a:p>
            <a:r>
              <a:rPr lang="en-US" b="1"/>
              <a:t>Suggested Comments: Application Decisions</a:t>
            </a:r>
            <a:r>
              <a:rPr lang="en-US"/>
              <a:t>—Decisions pertaining to the construction technique to be used within the work zone (e.g., a decision to use cast-in-place techniques rather than a pre-cast approach). There are numerous construction techniques that may be considered (see Online Resources, FHWA Office of Infrastructure available at the end of this report for links to more information). The selection of any one of these techniques will have different implications for work zone planning.</a:t>
            </a:r>
          </a:p>
          <a:p>
            <a:r>
              <a:rPr lang="en-US" b="1"/>
              <a:t>Suggested Questions: </a:t>
            </a:r>
            <a:r>
              <a:rPr lang="en-US"/>
              <a:t>None</a:t>
            </a:r>
            <a:endParaRPr lang="en-US" b="1"/>
          </a:p>
          <a:p>
            <a:r>
              <a:rPr lang="en-US" b="1"/>
              <a:t>Additional Information: </a:t>
            </a:r>
            <a:r>
              <a:rPr lang="en-US"/>
              <a:t>None</a:t>
            </a:r>
          </a:p>
          <a:p>
            <a:r>
              <a:rPr lang="en-US" b="1"/>
              <a:t>Possible Problems: </a:t>
            </a:r>
            <a:r>
              <a:rPr lang="en-US"/>
              <a:t>This was discussed earlier so treat as a review. Use to reinforce the key point and gauge understanding.</a:t>
            </a:r>
          </a:p>
        </p:txBody>
      </p:sp>
      <p:sp>
        <p:nvSpPr>
          <p:cNvPr id="76804" name="Slide Number Placeholder 3"/>
          <p:cNvSpPr>
            <a:spLocks noGrp="1"/>
          </p:cNvSpPr>
          <p:nvPr>
            <p:ph type="sldNum" sz="quarter" idx="5"/>
          </p:nvPr>
        </p:nvSpPr>
        <p:spPr>
          <a:noFill/>
        </p:spPr>
        <p:txBody>
          <a:bodyPr/>
          <a:lstStyle/>
          <a:p>
            <a:fld id="{BA380353-E8E3-46DC-A5D8-EF3CC883E0A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b="1"/>
              <a:t>Key Message: </a:t>
            </a:r>
            <a:r>
              <a:rPr lang="en-US"/>
              <a:t>Discuss the types of decisions that the analysis may facilitate</a:t>
            </a:r>
            <a:endParaRPr lang="en-US" b="1"/>
          </a:p>
          <a:p>
            <a:r>
              <a:rPr lang="en-US" b="1"/>
              <a:t>Est. Presentation Time: </a:t>
            </a:r>
            <a:r>
              <a:rPr lang="en-US"/>
              <a:t>1 minute(s)</a:t>
            </a:r>
            <a:endParaRPr lang="en-US" b="1"/>
          </a:p>
          <a:p>
            <a:r>
              <a:rPr lang="en-US" b="1"/>
              <a:t>Explanation of Cues/Builds: </a:t>
            </a:r>
            <a:r>
              <a:rPr lang="en-US"/>
              <a:t>None</a:t>
            </a:r>
          </a:p>
          <a:p>
            <a:r>
              <a:rPr lang="en-US" b="1"/>
              <a:t>Suggested Comments: Transportation Management Plan Decisions </a:t>
            </a:r>
            <a:r>
              <a:rPr lang="en-US"/>
              <a:t>—Decisions that determine how traffic will be managed while work zones are in place. This includes issues of temporary traffic control (TTC—control strategies, traffic control devices), public information (PI—public awareness strategies, motorist information), and transportation operations (TO—demand management, work zone safety management). For example, developing a transportation management plan for a two-lane rural roadway may involve selecting between TTCs such as traffic signals or a flagging crew to support two-way, one lane operations; notifying the motoring public of possible delays through a PI campaign; and finally developing a TO enforcement plan to insure worker safety. </a:t>
            </a:r>
          </a:p>
          <a:p>
            <a:r>
              <a:rPr lang="en-US" b="1"/>
              <a:t>Suggested Questions: </a:t>
            </a:r>
            <a:r>
              <a:rPr lang="en-US"/>
              <a:t>None</a:t>
            </a:r>
            <a:endParaRPr lang="en-US" b="1"/>
          </a:p>
          <a:p>
            <a:r>
              <a:rPr lang="en-US" b="1"/>
              <a:t>Additional Information: </a:t>
            </a:r>
            <a:r>
              <a:rPr lang="en-US"/>
              <a:t>A more detailed discussion of developing transportation management plans is available in the publication </a:t>
            </a:r>
            <a:r>
              <a:rPr lang="en-US" i="1"/>
              <a:t>Developing and Implementing Transportation Management Plans for Work Zones.</a:t>
            </a:r>
            <a:endParaRPr lang="en-US"/>
          </a:p>
          <a:p>
            <a:r>
              <a:rPr lang="en-US" b="1"/>
              <a:t>Possible Problems: </a:t>
            </a:r>
            <a:r>
              <a:rPr lang="en-US"/>
              <a:t>None</a:t>
            </a:r>
          </a:p>
          <a:p>
            <a:endParaRPr lang="en-US"/>
          </a:p>
        </p:txBody>
      </p:sp>
      <p:sp>
        <p:nvSpPr>
          <p:cNvPr id="77828" name="Slide Number Placeholder 3"/>
          <p:cNvSpPr>
            <a:spLocks noGrp="1"/>
          </p:cNvSpPr>
          <p:nvPr>
            <p:ph type="sldNum" sz="quarter" idx="5"/>
          </p:nvPr>
        </p:nvSpPr>
        <p:spPr>
          <a:noFill/>
        </p:spPr>
        <p:txBody>
          <a:bodyPr/>
          <a:lstStyle/>
          <a:p>
            <a:fld id="{805CE57B-C490-4BEF-80DA-2491AB75161C}"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eaLnBrk="1" hangingPunct="1"/>
            <a:r>
              <a:rPr lang="en-US" b="1"/>
              <a:t>Key Message: </a:t>
            </a:r>
            <a:r>
              <a:rPr lang="en-US"/>
              <a:t>Introduce the TMP</a:t>
            </a:r>
            <a:endParaRPr lang="en-US" b="1"/>
          </a:p>
          <a:p>
            <a:pPr eaLnBrk="1" hangingPunct="1"/>
            <a:r>
              <a:rPr lang="en-US" b="1"/>
              <a:t>Est. Presentation Time:  </a:t>
            </a:r>
            <a:r>
              <a:rPr lang="en-US"/>
              <a:t>1-2 minute(s)</a:t>
            </a:r>
            <a:endParaRPr lang="en-US" b="1"/>
          </a:p>
          <a:p>
            <a:pPr eaLnBrk="1" hangingPunct="1"/>
            <a:r>
              <a:rPr lang="en-US" b="1"/>
              <a:t>Explanation of Cues/Builds: </a:t>
            </a:r>
            <a:r>
              <a:rPr lang="en-US"/>
              <a:t>None</a:t>
            </a:r>
          </a:p>
          <a:p>
            <a:pPr eaLnBrk="1" hangingPunct="1"/>
            <a:r>
              <a:rPr lang="en-US" b="1"/>
              <a:t>Suggested Comments: </a:t>
            </a:r>
            <a:r>
              <a:rPr lang="en-US"/>
              <a:t>A TMP (an umbrella term) lays out a set of strategies for managing the work zone impacts of a project. Because work zone objectives, needs, and issues vary from project to project, the scope, content, and degree of detail in a TMP will also vary from project to project. It is ultimately up to the agency to establish and implement TMPs that best serve the mobility and safety needs of the motoring public, construction workers, businesses, and community. </a:t>
            </a:r>
          </a:p>
          <a:p>
            <a:pPr eaLnBrk="1" hangingPunct="1"/>
            <a:r>
              <a:rPr lang="en-US" b="1"/>
              <a:t>Suggested Questions: </a:t>
            </a:r>
            <a:r>
              <a:rPr lang="en-US"/>
              <a:t>Have you been involved with developing TMPs? If so, what was your role? Were they effective?</a:t>
            </a:r>
          </a:p>
          <a:p>
            <a:r>
              <a:rPr lang="en-US" b="1"/>
              <a:t>Additional Information: </a:t>
            </a:r>
            <a:r>
              <a:rPr lang="en-US"/>
              <a:t>See FHWA website: http://ops.fhwa.dot.gov/wz/resources/final_rule/tmp_examples.htm. </a:t>
            </a:r>
          </a:p>
          <a:p>
            <a:pPr eaLnBrk="1" hangingPunct="1"/>
            <a:r>
              <a:rPr lang="en-US" b="1"/>
              <a:t>Possible Problems: </a:t>
            </a:r>
            <a:r>
              <a:rPr lang="en-US"/>
              <a:t>Avoid getting too specific here.</a:t>
            </a:r>
          </a:p>
          <a:p>
            <a:endParaRPr lang="en-US"/>
          </a:p>
        </p:txBody>
      </p:sp>
      <p:sp>
        <p:nvSpPr>
          <p:cNvPr id="78852" name="Slide Number Placeholder 3"/>
          <p:cNvSpPr>
            <a:spLocks noGrp="1"/>
          </p:cNvSpPr>
          <p:nvPr>
            <p:ph type="sldNum" sz="quarter" idx="5"/>
          </p:nvPr>
        </p:nvSpPr>
        <p:spPr>
          <a:noFill/>
        </p:spPr>
        <p:txBody>
          <a:bodyPr/>
          <a:lstStyle/>
          <a:p>
            <a:fld id="{C9CDA855-38A8-455C-BA06-849635C861E9}"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b="1" dirty="0"/>
              <a:t>Key Message: </a:t>
            </a:r>
            <a:r>
              <a:rPr lang="en-US" dirty="0"/>
              <a:t>Discuss Work Zone Safety and Mobility Rule</a:t>
            </a:r>
            <a:endParaRPr lang="en-US" b="1" dirty="0"/>
          </a:p>
          <a:p>
            <a:r>
              <a:rPr lang="en-US" b="1" dirty="0"/>
              <a:t>Est. Presentation Time: </a:t>
            </a:r>
            <a:r>
              <a:rPr lang="en-US" dirty="0"/>
              <a:t>2 minute(s)</a:t>
            </a:r>
            <a:endParaRPr lang="en-US" b="1" dirty="0"/>
          </a:p>
          <a:p>
            <a:r>
              <a:rPr lang="en-US" b="1" dirty="0"/>
              <a:t>Explanation of Cues/Builds: </a:t>
            </a:r>
            <a:r>
              <a:rPr lang="en-US" dirty="0"/>
              <a:t>None</a:t>
            </a:r>
          </a:p>
          <a:p>
            <a:r>
              <a:rPr lang="en-US" b="1" dirty="0"/>
              <a:t>Suggested Comments:</a:t>
            </a:r>
            <a:r>
              <a:rPr lang="en-US" dirty="0"/>
              <a:t> The Work Zone Safety and Mobility Rule was published on September 9, 2004 in the Federal Register. All state and local governments that receive federal-aid funding are required to comply with the provisions of the rule no later than October 12, 2007. The rule updates and broadens the former regulation at 23 CFR 630 Subpart J to address more of the current issues affecting work zone safety and mobility. </a:t>
            </a:r>
          </a:p>
          <a:p>
            <a:r>
              <a:rPr lang="en-US" b="1" dirty="0"/>
              <a:t>Possible Problems: </a:t>
            </a:r>
            <a:r>
              <a:rPr lang="en-US" dirty="0"/>
              <a:t>None</a:t>
            </a:r>
          </a:p>
          <a:p>
            <a:r>
              <a:rPr lang="en-US" b="1" dirty="0"/>
              <a:t>Suggested Questions: </a:t>
            </a:r>
            <a:r>
              <a:rPr lang="en-US" dirty="0"/>
              <a:t>None</a:t>
            </a:r>
            <a:endParaRPr lang="en-US" b="1" dirty="0"/>
          </a:p>
          <a:p>
            <a:r>
              <a:rPr lang="en-US" b="1" dirty="0"/>
              <a:t>Additional Information: </a:t>
            </a:r>
            <a:r>
              <a:rPr lang="en-US" dirty="0"/>
              <a:t>None</a:t>
            </a:r>
          </a:p>
          <a:p>
            <a:endParaRPr lang="en-US" dirty="0"/>
          </a:p>
          <a:p>
            <a:endParaRPr lang="en-US" dirty="0"/>
          </a:p>
          <a:p>
            <a:endParaRPr lang="en-US" dirty="0"/>
          </a:p>
          <a:p>
            <a:endParaRPr lang="en-US" dirty="0"/>
          </a:p>
        </p:txBody>
      </p:sp>
      <p:sp>
        <p:nvSpPr>
          <p:cNvPr id="79876" name="Slide Number Placeholder 3"/>
          <p:cNvSpPr>
            <a:spLocks noGrp="1"/>
          </p:cNvSpPr>
          <p:nvPr>
            <p:ph type="sldNum" sz="quarter" idx="5"/>
          </p:nvPr>
        </p:nvSpPr>
        <p:spPr>
          <a:noFill/>
        </p:spPr>
        <p:txBody>
          <a:bodyPr/>
          <a:lstStyle/>
          <a:p>
            <a:fld id="{B81C0F84-787C-47C7-9237-3902DBC3CEC9}"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pPr eaLnBrk="1" hangingPunct="1"/>
            <a:r>
              <a:rPr lang="en-US" b="1"/>
              <a:t>Key Message: </a:t>
            </a:r>
            <a:r>
              <a:rPr lang="en-US"/>
              <a:t>Introduce WZ issues and challenges</a:t>
            </a:r>
          </a:p>
          <a:p>
            <a:pPr eaLnBrk="1" hangingPunct="1"/>
            <a:r>
              <a:rPr lang="en-US" b="1"/>
              <a:t>Est. Presentation Time: </a:t>
            </a:r>
            <a:r>
              <a:rPr lang="en-US"/>
              <a:t>Less than 1 minute(s)</a:t>
            </a:r>
          </a:p>
          <a:p>
            <a:pPr eaLnBrk="1" hangingPunct="1"/>
            <a:r>
              <a:rPr lang="en-US" b="1"/>
              <a:t>Explanation of Cues/Builds: </a:t>
            </a:r>
            <a:r>
              <a:rPr lang="en-US"/>
              <a:t>Text box appears on click</a:t>
            </a:r>
          </a:p>
          <a:p>
            <a:r>
              <a:rPr lang="en-US" b="1"/>
              <a:t>Suggested Comments: </a:t>
            </a:r>
            <a:r>
              <a:rPr lang="en-US"/>
              <a:t>Self explanatory. In order to meet safety and mobility needs during highway maintenance and construction, and to meet the expectations of the traveling public, it is important to systematically assess the work zone impacts of projects and take appropriate action to manage these impacts.</a:t>
            </a:r>
          </a:p>
          <a:p>
            <a:pPr eaLnBrk="1" hangingPunct="1"/>
            <a:r>
              <a:rPr lang="en-US" b="1"/>
              <a:t>Suggested Questions: </a:t>
            </a:r>
            <a:r>
              <a:rPr lang="en-US"/>
              <a:t>What are some of the issues and challenges associated with work zones? Any others? </a:t>
            </a:r>
          </a:p>
          <a:p>
            <a:pPr eaLnBrk="1" hangingPunct="1"/>
            <a:r>
              <a:rPr lang="en-US" b="1"/>
              <a:t>Additional Information: </a:t>
            </a:r>
            <a:r>
              <a:rPr lang="en-US"/>
              <a:t>None</a:t>
            </a:r>
            <a:endParaRPr lang="en-US" b="1"/>
          </a:p>
          <a:p>
            <a:pPr eaLnBrk="1" hangingPunct="1"/>
            <a:r>
              <a:rPr lang="en-US" b="1"/>
              <a:t>Possible Problems: </a:t>
            </a:r>
            <a:r>
              <a:rPr lang="en-US"/>
              <a:t>None</a:t>
            </a:r>
          </a:p>
          <a:p>
            <a:endParaRPr lang="en-US"/>
          </a:p>
        </p:txBody>
      </p:sp>
      <p:sp>
        <p:nvSpPr>
          <p:cNvPr id="53252" name="Slide Number Placeholder 3"/>
          <p:cNvSpPr>
            <a:spLocks noGrp="1"/>
          </p:cNvSpPr>
          <p:nvPr>
            <p:ph type="sldNum" sz="quarter" idx="5"/>
          </p:nvPr>
        </p:nvSpPr>
        <p:spPr>
          <a:noFill/>
        </p:spPr>
        <p:txBody>
          <a:bodyPr/>
          <a:lstStyle/>
          <a:p>
            <a:fld id="{19605A85-BFA4-4B2C-92B1-9A50F1A37323}"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b="1" dirty="0"/>
              <a:t>Key Message: </a:t>
            </a:r>
            <a:r>
              <a:rPr lang="en-US" dirty="0"/>
              <a:t>Discuss Work Zone Safety and Mobility Rule</a:t>
            </a:r>
            <a:endParaRPr lang="en-US" b="1" dirty="0"/>
          </a:p>
          <a:p>
            <a:r>
              <a:rPr lang="en-US" b="1" dirty="0"/>
              <a:t>Est. Presentation Time: </a:t>
            </a:r>
            <a:r>
              <a:rPr lang="en-US" dirty="0"/>
              <a:t>2 minute(s)</a:t>
            </a:r>
            <a:endParaRPr lang="en-US" b="1" dirty="0"/>
          </a:p>
          <a:p>
            <a:r>
              <a:rPr lang="en-US" b="1" dirty="0"/>
              <a:t>Explanation of Cues/Builds: </a:t>
            </a:r>
            <a:r>
              <a:rPr lang="en-US" dirty="0"/>
              <a:t>None</a:t>
            </a:r>
          </a:p>
          <a:p>
            <a:r>
              <a:rPr lang="en-US" b="1" dirty="0"/>
              <a:t>Suggested Comments:</a:t>
            </a:r>
            <a:r>
              <a:rPr lang="en-US" dirty="0"/>
              <a:t> The changes to the regulation encourage broader consideration of the safety and mobility impacts of work zones across project development, and the implementation of strategies that help manage these impacts during project delivery.</a:t>
            </a:r>
          </a:p>
          <a:p>
            <a:r>
              <a:rPr lang="en-US" b="1" dirty="0"/>
              <a:t>Possible Problems: </a:t>
            </a:r>
            <a:r>
              <a:rPr lang="en-US" dirty="0"/>
              <a:t>None</a:t>
            </a:r>
          </a:p>
          <a:p>
            <a:r>
              <a:rPr lang="en-US" b="1" dirty="0"/>
              <a:t>Suggested Questions: </a:t>
            </a:r>
            <a:r>
              <a:rPr lang="en-US" dirty="0"/>
              <a:t>None</a:t>
            </a:r>
            <a:endParaRPr lang="en-US" b="1" dirty="0"/>
          </a:p>
          <a:p>
            <a:r>
              <a:rPr lang="en-US" b="1" dirty="0"/>
              <a:t>Additional Information: </a:t>
            </a:r>
            <a:r>
              <a:rPr lang="en-US" dirty="0"/>
              <a:t>None</a:t>
            </a:r>
          </a:p>
          <a:p>
            <a:endParaRPr lang="en-US" dirty="0"/>
          </a:p>
          <a:p>
            <a:endParaRPr lang="en-US" dirty="0"/>
          </a:p>
          <a:p>
            <a:endParaRPr lang="en-US" dirty="0"/>
          </a:p>
          <a:p>
            <a:endParaRPr lang="en-US" dirty="0"/>
          </a:p>
        </p:txBody>
      </p:sp>
      <p:sp>
        <p:nvSpPr>
          <p:cNvPr id="80900" name="Slide Number Placeholder 3"/>
          <p:cNvSpPr>
            <a:spLocks noGrp="1"/>
          </p:cNvSpPr>
          <p:nvPr>
            <p:ph type="sldNum" sz="quarter" idx="5"/>
          </p:nvPr>
        </p:nvSpPr>
        <p:spPr>
          <a:noFill/>
        </p:spPr>
        <p:txBody>
          <a:bodyPr/>
          <a:lstStyle/>
          <a:p>
            <a:fld id="{75CAA9EE-5566-4E99-BA0B-AF272C59382B}"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b="1" dirty="0"/>
              <a:t>Key Message: </a:t>
            </a:r>
            <a:r>
              <a:rPr lang="en-US" dirty="0"/>
              <a:t>Discuss Work Zone Safety and Mobility Rule</a:t>
            </a:r>
            <a:endParaRPr lang="en-US" b="1" dirty="0"/>
          </a:p>
          <a:p>
            <a:r>
              <a:rPr lang="en-US" b="1" dirty="0"/>
              <a:t>Est. Presentation Time: </a:t>
            </a:r>
            <a:r>
              <a:rPr lang="en-US" dirty="0"/>
              <a:t>2 minute(s)</a:t>
            </a:r>
            <a:endParaRPr lang="en-US" b="1" dirty="0"/>
          </a:p>
          <a:p>
            <a:r>
              <a:rPr lang="en-US" b="1" dirty="0"/>
              <a:t>Explanation of Cues/Builds: </a:t>
            </a:r>
            <a:r>
              <a:rPr lang="en-US" dirty="0"/>
              <a:t>None</a:t>
            </a:r>
          </a:p>
          <a:p>
            <a:r>
              <a:rPr lang="en-US" b="1" dirty="0"/>
              <a:t>Suggested Comments: </a:t>
            </a:r>
            <a:r>
              <a:rPr lang="en-US" dirty="0"/>
              <a:t>The rule has three primary components and goals. First, it calls for each State and local DOT to implement an overall policy on work zone safety and mobility to institutionalize the consideration and management of work zone impacts. Second, the rule requires establishment of agency-level processes to support policy implementation, including procedures for assessing the impacts of work zones, analyzing data, conducting training, and reviewing processes.</a:t>
            </a:r>
          </a:p>
          <a:p>
            <a:r>
              <a:rPr lang="en-US" dirty="0"/>
              <a:t>For a DOT, establishing an overall policy is the first step toward institutionalizing the planning, design, and operational strategies that reduce congestion and crashes due to work zones. Because of the high rates of retirement and turnover within DOTs and the increasing use of consultants, formalizing processes and practices will help ensure a consistent way of doing business across projects. Formalized processes also will lead to greater consistency and uniformity for highway users traveling through work zones. </a:t>
            </a:r>
          </a:p>
          <a:p>
            <a:r>
              <a:rPr lang="en-US" b="1" dirty="0"/>
              <a:t>Possible Problems: </a:t>
            </a:r>
            <a:r>
              <a:rPr lang="en-US" dirty="0"/>
              <a:t>None.</a:t>
            </a:r>
          </a:p>
          <a:p>
            <a:r>
              <a:rPr lang="en-US" b="1" dirty="0"/>
              <a:t>Suggested Questions: </a:t>
            </a:r>
            <a:r>
              <a:rPr lang="en-US" dirty="0"/>
              <a:t>None</a:t>
            </a:r>
            <a:endParaRPr lang="en-US" b="1" dirty="0"/>
          </a:p>
          <a:p>
            <a:r>
              <a:rPr lang="en-US" b="1" dirty="0"/>
              <a:t>Additional Information: </a:t>
            </a:r>
            <a:r>
              <a:rPr lang="en-US" dirty="0"/>
              <a:t>None</a:t>
            </a:r>
          </a:p>
          <a:p>
            <a:r>
              <a:rPr lang="en-US" dirty="0"/>
              <a:t>Image Credit: https://www.countrylines.com/community/slow-down-go-around-roadside-utility-workers/ </a:t>
            </a:r>
          </a:p>
        </p:txBody>
      </p:sp>
      <p:sp>
        <p:nvSpPr>
          <p:cNvPr id="81924" name="Slide Number Placeholder 3"/>
          <p:cNvSpPr>
            <a:spLocks noGrp="1"/>
          </p:cNvSpPr>
          <p:nvPr>
            <p:ph type="sldNum" sz="quarter" idx="5"/>
          </p:nvPr>
        </p:nvSpPr>
        <p:spPr>
          <a:noFill/>
        </p:spPr>
        <p:txBody>
          <a:bodyPr/>
          <a:lstStyle/>
          <a:p>
            <a:fld id="{FCEC47E8-1EB9-4D73-AC89-91F3315E7D3C}"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b="1"/>
              <a:t>Key Message: </a:t>
            </a:r>
            <a:r>
              <a:rPr lang="en-US"/>
              <a:t>Discuss Work Zone Safety and Mobility Rule</a:t>
            </a:r>
            <a:endParaRPr lang="en-US" b="1"/>
          </a:p>
          <a:p>
            <a:r>
              <a:rPr lang="en-US" b="1"/>
              <a:t>Est. Presentation Time: </a:t>
            </a:r>
            <a:r>
              <a:rPr lang="en-US"/>
              <a:t>2 minute(s)</a:t>
            </a:r>
            <a:endParaRPr lang="en-US" b="1"/>
          </a:p>
          <a:p>
            <a:r>
              <a:rPr lang="en-US" b="1"/>
              <a:t>Explanation of Cues/Builds: </a:t>
            </a:r>
            <a:r>
              <a:rPr lang="en-US"/>
              <a:t>None</a:t>
            </a:r>
          </a:p>
          <a:p>
            <a:r>
              <a:rPr lang="en-US" b="1"/>
              <a:t>Suggested Comments: </a:t>
            </a:r>
            <a:r>
              <a:rPr lang="en-US"/>
              <a:t>The Rule also encouraged the establishment of agency-level processes to support policy implementation, including procedures for assessing WZ impacts, analyzing data, conducting training &amp; reviewing processes.</a:t>
            </a:r>
          </a:p>
          <a:p>
            <a:r>
              <a:rPr lang="en-US" b="1"/>
              <a:t>Possible Problems: </a:t>
            </a:r>
            <a:r>
              <a:rPr lang="en-US"/>
              <a:t>None.</a:t>
            </a:r>
          </a:p>
          <a:p>
            <a:r>
              <a:rPr lang="en-US" b="1"/>
              <a:t>Suggested Questions: </a:t>
            </a:r>
            <a:r>
              <a:rPr lang="en-US"/>
              <a:t>None</a:t>
            </a:r>
            <a:endParaRPr lang="en-US" b="1"/>
          </a:p>
          <a:p>
            <a:r>
              <a:rPr lang="en-US" b="1"/>
              <a:t>Additional Information: </a:t>
            </a:r>
            <a:r>
              <a:rPr lang="en-US"/>
              <a:t>None</a:t>
            </a:r>
          </a:p>
          <a:p>
            <a:endParaRPr lang="en-US"/>
          </a:p>
        </p:txBody>
      </p:sp>
      <p:sp>
        <p:nvSpPr>
          <p:cNvPr id="82948" name="Slide Number Placeholder 3"/>
          <p:cNvSpPr>
            <a:spLocks noGrp="1"/>
          </p:cNvSpPr>
          <p:nvPr>
            <p:ph type="sldNum" sz="quarter" idx="5"/>
          </p:nvPr>
        </p:nvSpPr>
        <p:spPr>
          <a:noFill/>
        </p:spPr>
        <p:txBody>
          <a:bodyPr/>
          <a:lstStyle/>
          <a:p>
            <a:fld id="{064877EF-F886-4B51-A446-BEE7511D3669}"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b="1"/>
              <a:t>Key Message: </a:t>
            </a:r>
            <a:r>
              <a:rPr lang="en-US"/>
              <a:t>Discuss Work Zone Safety and Mobility Rule</a:t>
            </a:r>
            <a:endParaRPr lang="en-US" b="1"/>
          </a:p>
          <a:p>
            <a:r>
              <a:rPr lang="en-US" b="1"/>
              <a:t>Est. Presentation Time: </a:t>
            </a:r>
            <a:r>
              <a:rPr lang="en-US"/>
              <a:t>1 minute(s)</a:t>
            </a:r>
            <a:endParaRPr lang="en-US" b="1"/>
          </a:p>
          <a:p>
            <a:r>
              <a:rPr lang="en-US" b="1"/>
              <a:t>Explanation of Cues/Builds: </a:t>
            </a:r>
            <a:r>
              <a:rPr lang="en-US"/>
              <a:t>None</a:t>
            </a:r>
          </a:p>
          <a:p>
            <a:r>
              <a:rPr lang="en-US" b="1"/>
              <a:t>Suggested Comments: </a:t>
            </a:r>
            <a:r>
              <a:rPr lang="en-US"/>
              <a:t>Third, the rule calls for establishing project-level procedures to assess and manage the impacts of individual projects.</a:t>
            </a:r>
            <a:endParaRPr lang="en-US" b="1"/>
          </a:p>
          <a:p>
            <a:r>
              <a:rPr lang="en-US" b="1"/>
              <a:t>Possible Problems: </a:t>
            </a:r>
            <a:r>
              <a:rPr lang="en-US"/>
              <a:t>None.</a:t>
            </a:r>
          </a:p>
          <a:p>
            <a:r>
              <a:rPr lang="en-US" b="1"/>
              <a:t>Suggested Questions: </a:t>
            </a:r>
            <a:r>
              <a:rPr lang="en-US"/>
              <a:t>None</a:t>
            </a:r>
            <a:endParaRPr lang="en-US" b="1"/>
          </a:p>
          <a:p>
            <a:r>
              <a:rPr lang="en-US" b="1"/>
              <a:t>Additional Information: </a:t>
            </a:r>
            <a:r>
              <a:rPr lang="en-US"/>
              <a:t>None</a:t>
            </a:r>
          </a:p>
        </p:txBody>
      </p:sp>
      <p:sp>
        <p:nvSpPr>
          <p:cNvPr id="83972" name="Slide Number Placeholder 3"/>
          <p:cNvSpPr>
            <a:spLocks noGrp="1"/>
          </p:cNvSpPr>
          <p:nvPr>
            <p:ph type="sldNum" sz="quarter" idx="5"/>
          </p:nvPr>
        </p:nvSpPr>
        <p:spPr>
          <a:noFill/>
        </p:spPr>
        <p:txBody>
          <a:bodyPr/>
          <a:lstStyle/>
          <a:p>
            <a:fld id="{740EAE68-9BF5-4BD0-BF60-1DB25695F619}"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r>
              <a:rPr lang="en-US" b="1"/>
              <a:t>Key Message: </a:t>
            </a:r>
            <a:r>
              <a:rPr lang="en-US"/>
              <a:t>Discuss benefits of TMPs</a:t>
            </a:r>
            <a:endParaRPr lang="en-US" b="1"/>
          </a:p>
          <a:p>
            <a:r>
              <a:rPr lang="en-US" b="1"/>
              <a:t>Est. Presentation Time: </a:t>
            </a:r>
            <a:r>
              <a:rPr lang="en-US"/>
              <a:t>1 minute</a:t>
            </a:r>
            <a:endParaRPr lang="en-US" b="1"/>
          </a:p>
          <a:p>
            <a:r>
              <a:rPr lang="en-US" b="1"/>
              <a:t>Explanation of Cues/Builds:</a:t>
            </a:r>
          </a:p>
          <a:p>
            <a:r>
              <a:rPr lang="en-US" b="1"/>
              <a:t>Suggested Comments: </a:t>
            </a:r>
            <a:r>
              <a:rPr lang="en-US"/>
              <a:t>Also, address needs of the traveling public and local businesses and communities.</a:t>
            </a:r>
            <a:endParaRPr lang="en-US" b="1"/>
          </a:p>
          <a:p>
            <a:r>
              <a:rPr lang="en-US" b="1"/>
              <a:t>Suggested Questions: </a:t>
            </a:r>
            <a:r>
              <a:rPr lang="en-US"/>
              <a:t>Do you feel TMP’s would improve work zone safety? How?</a:t>
            </a:r>
            <a:endParaRPr lang="en-US" b="1"/>
          </a:p>
          <a:p>
            <a:r>
              <a:rPr lang="en-US" b="1"/>
              <a:t>Additional Information:</a:t>
            </a:r>
          </a:p>
          <a:p>
            <a:r>
              <a:rPr lang="en-US" b="1"/>
              <a:t>Possible Problems: </a:t>
            </a:r>
            <a:r>
              <a:rPr lang="en-US"/>
              <a:t>Keep brief</a:t>
            </a:r>
            <a:endParaRPr lang="en-US" b="1"/>
          </a:p>
          <a:p>
            <a:endParaRPr lang="en-US"/>
          </a:p>
        </p:txBody>
      </p:sp>
      <p:sp>
        <p:nvSpPr>
          <p:cNvPr id="84996" name="Slide Number Placeholder 3"/>
          <p:cNvSpPr>
            <a:spLocks noGrp="1"/>
          </p:cNvSpPr>
          <p:nvPr>
            <p:ph type="sldNum" sz="quarter" idx="5"/>
          </p:nvPr>
        </p:nvSpPr>
        <p:spPr>
          <a:noFill/>
        </p:spPr>
        <p:txBody>
          <a:bodyPr/>
          <a:lstStyle/>
          <a:p>
            <a:fld id="{9D8DB6C8-92D4-414E-8C48-4AF109121E5D}"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r>
              <a:rPr lang="en-US" b="1"/>
              <a:t>Key Message: </a:t>
            </a:r>
            <a:r>
              <a:rPr lang="en-US"/>
              <a:t>Discuss benefits of TMPs</a:t>
            </a:r>
            <a:endParaRPr lang="en-US" b="1"/>
          </a:p>
          <a:p>
            <a:r>
              <a:rPr lang="en-US" b="1"/>
              <a:t>Est. Presentation Time: </a:t>
            </a:r>
            <a:r>
              <a:rPr lang="en-US"/>
              <a:t>1 minute</a:t>
            </a:r>
            <a:endParaRPr lang="en-US" b="1"/>
          </a:p>
          <a:p>
            <a:r>
              <a:rPr lang="en-US" b="1"/>
              <a:t>Explanation of Cues/Builds:</a:t>
            </a:r>
          </a:p>
          <a:p>
            <a:r>
              <a:rPr lang="en-US" b="1"/>
              <a:t>Suggested Comments: </a:t>
            </a:r>
            <a:r>
              <a:rPr lang="en-US"/>
              <a:t>Self explanatory</a:t>
            </a:r>
            <a:endParaRPr lang="en-US" b="1"/>
          </a:p>
          <a:p>
            <a:r>
              <a:rPr lang="en-US" b="1"/>
              <a:t>Suggested Questions: </a:t>
            </a:r>
            <a:r>
              <a:rPr lang="en-US"/>
              <a:t>Do you feel TMP’s would improve work zone safety? How?</a:t>
            </a:r>
            <a:endParaRPr lang="en-US" b="1"/>
          </a:p>
          <a:p>
            <a:r>
              <a:rPr lang="en-US" b="1"/>
              <a:t>Additional Information: </a:t>
            </a:r>
          </a:p>
          <a:p>
            <a:r>
              <a:rPr lang="en-US" b="1"/>
              <a:t>Possible Problems: </a:t>
            </a:r>
            <a:r>
              <a:rPr lang="en-US"/>
              <a:t>Keep brief</a:t>
            </a:r>
            <a:endParaRPr lang="en-US" b="1"/>
          </a:p>
          <a:p>
            <a:endParaRPr lang="en-US"/>
          </a:p>
        </p:txBody>
      </p:sp>
      <p:sp>
        <p:nvSpPr>
          <p:cNvPr id="86020" name="Slide Number Placeholder 3"/>
          <p:cNvSpPr>
            <a:spLocks noGrp="1"/>
          </p:cNvSpPr>
          <p:nvPr>
            <p:ph type="sldNum" sz="quarter" idx="5"/>
          </p:nvPr>
        </p:nvSpPr>
        <p:spPr>
          <a:noFill/>
        </p:spPr>
        <p:txBody>
          <a:bodyPr/>
          <a:lstStyle/>
          <a:p>
            <a:fld id="{D985D3A2-A609-415A-A373-2A4FB76C1BB5}"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eaLnBrk="1" hangingPunct="1"/>
            <a:r>
              <a:rPr lang="en-US" b="1"/>
              <a:t>Key Message: </a:t>
            </a:r>
            <a:r>
              <a:rPr lang="en-US"/>
              <a:t>Introduce the TMP</a:t>
            </a:r>
            <a:endParaRPr lang="en-US" b="1"/>
          </a:p>
          <a:p>
            <a:pPr eaLnBrk="1" hangingPunct="1"/>
            <a:r>
              <a:rPr lang="en-US" b="1"/>
              <a:t>Est. Presentation Time:  </a:t>
            </a:r>
            <a:r>
              <a:rPr lang="en-US"/>
              <a:t>1-2 minute(s)</a:t>
            </a:r>
            <a:endParaRPr lang="en-US" b="1"/>
          </a:p>
          <a:p>
            <a:pPr eaLnBrk="1" hangingPunct="1"/>
            <a:r>
              <a:rPr lang="en-US" b="1"/>
              <a:t>Explanation of Cues/Builds: </a:t>
            </a:r>
            <a:r>
              <a:rPr lang="en-US"/>
              <a:t>None</a:t>
            </a:r>
          </a:p>
          <a:p>
            <a:pPr eaLnBrk="1" hangingPunct="1"/>
            <a:r>
              <a:rPr lang="en-US" b="1"/>
              <a:t>Suggested Comments: </a:t>
            </a:r>
            <a:r>
              <a:rPr lang="en-US"/>
              <a:t>The level of detail will vary by State and by project. The scope, content, and level of detail of a TMP will vary based on the agency's work zone policy, the anticipated work zone impacts of the project, and whether the project is determined to be a significant project.</a:t>
            </a:r>
          </a:p>
          <a:p>
            <a:pPr eaLnBrk="1" hangingPunct="1"/>
            <a:r>
              <a:rPr lang="en-US" b="1"/>
              <a:t>Suggested Questions: </a:t>
            </a:r>
            <a:r>
              <a:rPr lang="en-US"/>
              <a:t>How much detail?</a:t>
            </a:r>
          </a:p>
          <a:p>
            <a:r>
              <a:rPr lang="en-US" b="1"/>
              <a:t>Additional Information: </a:t>
            </a:r>
            <a:r>
              <a:rPr lang="en-US"/>
              <a:t>http://ops.fhwa.dot.gov/wz/rule_guide/appc.htm</a:t>
            </a:r>
          </a:p>
          <a:p>
            <a:pPr eaLnBrk="1" hangingPunct="1"/>
            <a:r>
              <a:rPr lang="en-US" b="1"/>
              <a:t>Possible Problems: </a:t>
            </a:r>
            <a:r>
              <a:rPr lang="en-US"/>
              <a:t>Avoid getting too specific here.</a:t>
            </a:r>
          </a:p>
        </p:txBody>
      </p:sp>
      <p:sp>
        <p:nvSpPr>
          <p:cNvPr id="87044" name="Slide Number Placeholder 3"/>
          <p:cNvSpPr>
            <a:spLocks noGrp="1"/>
          </p:cNvSpPr>
          <p:nvPr>
            <p:ph type="sldNum" sz="quarter" idx="5"/>
          </p:nvPr>
        </p:nvSpPr>
        <p:spPr>
          <a:noFill/>
        </p:spPr>
        <p:txBody>
          <a:bodyPr/>
          <a:lstStyle/>
          <a:p>
            <a:fld id="{974530BF-2370-4DAC-826D-1657DEEC2BBC}"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r>
              <a:rPr lang="en-US" b="1"/>
              <a:t>Key Message: </a:t>
            </a:r>
            <a:r>
              <a:rPr lang="en-US"/>
              <a:t>FHWA criteria for a significant project.</a:t>
            </a:r>
            <a:endParaRPr lang="en-US" b="1"/>
          </a:p>
          <a:p>
            <a:r>
              <a:rPr lang="en-US" b="1"/>
              <a:t>Est. Presentation Time: </a:t>
            </a:r>
            <a:r>
              <a:rPr lang="en-US"/>
              <a:t>1 minute</a:t>
            </a:r>
            <a:endParaRPr lang="en-US" b="1"/>
          </a:p>
          <a:p>
            <a:r>
              <a:rPr lang="en-US" b="1"/>
              <a:t>Explanation of Cues/Builds:</a:t>
            </a:r>
          </a:p>
          <a:p>
            <a:r>
              <a:rPr lang="en-US" b="1"/>
              <a:t>Suggested Comments: </a:t>
            </a:r>
            <a:r>
              <a:rPr lang="en-US"/>
              <a:t>Recognizing that not all road projects cause the same level of impact, the updated rule establishes a category for "significant" projects. A significant project is one that by itself or in combination with other nearby projects is anticipated to cause sustained impacts that are greater than considered tolerable according to State policy and/or engineering judgment. The rule contains both a general definition of significant project, which States could tailor in their policy, and a specific definition that is not changeable. This is the general definition.  Many agencies have tailored this definition to establish either a set of criteria or a decision flowchart laying out how they determine if a project is a significant project.</a:t>
            </a:r>
          </a:p>
          <a:p>
            <a:r>
              <a:rPr lang="en-US" b="1"/>
              <a:t>Suggested Questions: </a:t>
            </a:r>
            <a:r>
              <a:rPr lang="en-US"/>
              <a:t>How does your agency define "significant project?"</a:t>
            </a:r>
            <a:endParaRPr lang="en-US" b="1"/>
          </a:p>
          <a:p>
            <a:r>
              <a:rPr lang="en-US" b="1"/>
              <a:t>Additional Information:  </a:t>
            </a:r>
            <a:r>
              <a:rPr lang="en-US"/>
              <a:t>As defined in Section 630.1010 of the Rule, a significant project is one that, alone or in combination with other concurrent projects nearby is anticipated to cause sustained work zone impacts that are greater than what is considered tolerable based on State policy and/or engineering judgment.</a:t>
            </a:r>
            <a:endParaRPr lang="en-US" b="1"/>
          </a:p>
          <a:p>
            <a:r>
              <a:rPr lang="en-US" b="1"/>
              <a:t>Possible Problems: </a:t>
            </a:r>
            <a:r>
              <a:rPr lang="en-US"/>
              <a:t>None</a:t>
            </a:r>
          </a:p>
        </p:txBody>
      </p:sp>
      <p:sp>
        <p:nvSpPr>
          <p:cNvPr id="88068" name="Slide Number Placeholder 3"/>
          <p:cNvSpPr>
            <a:spLocks noGrp="1"/>
          </p:cNvSpPr>
          <p:nvPr>
            <p:ph type="sldNum" sz="quarter" idx="5"/>
          </p:nvPr>
        </p:nvSpPr>
        <p:spPr>
          <a:noFill/>
        </p:spPr>
        <p:txBody>
          <a:bodyPr/>
          <a:lstStyle/>
          <a:p>
            <a:fld id="{0B09395C-1B12-4A44-A9B3-1391B6942CFC}"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b="1"/>
              <a:t>Key Message: </a:t>
            </a:r>
            <a:r>
              <a:rPr lang="en-US"/>
              <a:t>FHWA criteria for a significant project.</a:t>
            </a:r>
            <a:endParaRPr lang="en-US" b="1"/>
          </a:p>
          <a:p>
            <a:r>
              <a:rPr lang="en-US" b="1"/>
              <a:t>Est. Presentation Time: </a:t>
            </a:r>
            <a:r>
              <a:rPr lang="en-US"/>
              <a:t>1 minute</a:t>
            </a:r>
            <a:endParaRPr lang="en-US" b="1"/>
          </a:p>
          <a:p>
            <a:r>
              <a:rPr lang="en-US" b="1"/>
              <a:t>Explanation of Cues/Builds:</a:t>
            </a:r>
          </a:p>
          <a:p>
            <a:r>
              <a:rPr lang="en-US" b="1"/>
              <a:t>Suggested Comments: </a:t>
            </a:r>
            <a:r>
              <a:rPr lang="en-US"/>
              <a:t>All Interstate projects that are within the boundaries of a designated Transportation Management Area (TMA) that occupy a location for more than three days with either intermittent or continuous lane closures shall be considered significant. States may request an exception to these provisions if they feel a project of this type does not have significant sustained impacts. Various agencies will have different judgments about what is a tolerable impact. </a:t>
            </a:r>
          </a:p>
          <a:p>
            <a:r>
              <a:rPr lang="en-US" b="1"/>
              <a:t>Suggested Questions: </a:t>
            </a:r>
            <a:r>
              <a:rPr lang="en-US"/>
              <a:t>Do you feel this is an acceptable definition of significant project?</a:t>
            </a:r>
            <a:endParaRPr lang="en-US" b="1"/>
          </a:p>
          <a:p>
            <a:r>
              <a:rPr lang="en-US" b="1"/>
              <a:t>Additional Information: </a:t>
            </a:r>
            <a:r>
              <a:rPr lang="en-US"/>
              <a:t>None</a:t>
            </a:r>
          </a:p>
          <a:p>
            <a:r>
              <a:rPr lang="en-US" b="1"/>
              <a:t>Possible Problems: </a:t>
            </a:r>
            <a:r>
              <a:rPr lang="en-US"/>
              <a:t>This definition may vary by State.</a:t>
            </a:r>
            <a:endParaRPr lang="en-US" b="1"/>
          </a:p>
          <a:p>
            <a:endParaRPr lang="en-US"/>
          </a:p>
          <a:p>
            <a:endParaRPr lang="en-US"/>
          </a:p>
        </p:txBody>
      </p:sp>
      <p:sp>
        <p:nvSpPr>
          <p:cNvPr id="89092" name="Slide Number Placeholder 3"/>
          <p:cNvSpPr>
            <a:spLocks noGrp="1"/>
          </p:cNvSpPr>
          <p:nvPr>
            <p:ph type="sldNum" sz="quarter" idx="5"/>
          </p:nvPr>
        </p:nvSpPr>
        <p:spPr>
          <a:noFill/>
        </p:spPr>
        <p:txBody>
          <a:bodyPr/>
          <a:lstStyle/>
          <a:p>
            <a:fld id="{DF011CDD-85EF-46EF-A780-80C454B14FC8}"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eaLnBrk="1" hangingPunct="1"/>
            <a:r>
              <a:rPr lang="en-US" b="1"/>
              <a:t>Key Message: </a:t>
            </a:r>
            <a:r>
              <a:rPr lang="en-US"/>
              <a:t>Introduce the TMP</a:t>
            </a:r>
            <a:endParaRPr lang="en-US" b="1"/>
          </a:p>
          <a:p>
            <a:pPr eaLnBrk="1" hangingPunct="1"/>
            <a:r>
              <a:rPr lang="en-US" b="1"/>
              <a:t>Est. Presentation Time:  </a:t>
            </a:r>
            <a:r>
              <a:rPr lang="en-US"/>
              <a:t>1-2 minute(s)</a:t>
            </a:r>
            <a:endParaRPr lang="en-US" b="1"/>
          </a:p>
          <a:p>
            <a:pPr eaLnBrk="1" hangingPunct="1"/>
            <a:r>
              <a:rPr lang="en-US" b="1"/>
              <a:t>Explanation of Cues/Builds: </a:t>
            </a:r>
            <a:r>
              <a:rPr lang="en-US"/>
              <a:t>Text box appears on click</a:t>
            </a:r>
          </a:p>
          <a:p>
            <a:pPr eaLnBrk="1" hangingPunct="1"/>
            <a:r>
              <a:rPr lang="en-US" b="1"/>
              <a:t>Suggested Comments: T</a:t>
            </a:r>
            <a:r>
              <a:rPr lang="en-US"/>
              <a:t>he Work Zone Safety and Mobility Rule states that for significant projects the State shall develop a TMP that consists of a Temporary Traffic Control (TTC) plan and addresses both Transportation Operations (TO) and Public Information (PI) components. For individual projects or classes of projects that the State determines to have less than significant work zone impacts, the TMP may consist only of a TTC plan. However, states are encouraged to also consider TO and PI issues for these projects. </a:t>
            </a:r>
          </a:p>
          <a:p>
            <a:pPr eaLnBrk="1" hangingPunct="1"/>
            <a:r>
              <a:rPr lang="en-US" b="1"/>
              <a:t>Suggested Questions: </a:t>
            </a:r>
            <a:r>
              <a:rPr lang="en-US"/>
              <a:t>What is a TMP?</a:t>
            </a:r>
          </a:p>
          <a:p>
            <a:r>
              <a:rPr lang="en-US" b="1"/>
              <a:t>Additional Information: </a:t>
            </a:r>
            <a:r>
              <a:rPr lang="en-US"/>
              <a:t>See FHWA website: http://ops.fhwa.dot.gov/wz/resources/final_rule/tmp_examples.htm</a:t>
            </a:r>
          </a:p>
          <a:p>
            <a:pPr eaLnBrk="1" hangingPunct="1"/>
            <a:r>
              <a:rPr lang="en-US" b="1"/>
              <a:t>Possible Problems: </a:t>
            </a:r>
            <a:r>
              <a:rPr lang="en-US"/>
              <a:t>Avoid getting too specific here.</a:t>
            </a:r>
          </a:p>
          <a:p>
            <a:endParaRPr lang="en-US"/>
          </a:p>
        </p:txBody>
      </p:sp>
      <p:sp>
        <p:nvSpPr>
          <p:cNvPr id="90116" name="Slide Number Placeholder 3"/>
          <p:cNvSpPr>
            <a:spLocks noGrp="1"/>
          </p:cNvSpPr>
          <p:nvPr>
            <p:ph type="sldNum" sz="quarter" idx="5"/>
          </p:nvPr>
        </p:nvSpPr>
        <p:spPr>
          <a:noFill/>
        </p:spPr>
        <p:txBody>
          <a:bodyPr/>
          <a:lstStyle/>
          <a:p>
            <a:fld id="{C696045D-7BB4-4AF0-87D9-5A504B61EFAD}"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p:txBody>
          <a:bodyPr/>
          <a:lstStyle/>
          <a:p>
            <a:pPr>
              <a:defRPr/>
            </a:pPr>
            <a:fld id="{5BCC0C91-FD8B-4B0A-9403-85B243735592}" type="slidenum">
              <a:rPr lang="en-US"/>
              <a:pPr>
                <a:defRPr/>
              </a:pPr>
              <a:t>4</a:t>
            </a:fld>
            <a:endParaRPr lang="en-US" dirty="0"/>
          </a:p>
        </p:txBody>
      </p:sp>
      <p:sp>
        <p:nvSpPr>
          <p:cNvPr id="190467" name="Rectangle 2"/>
          <p:cNvSpPr>
            <a:spLocks noGrp="1" noRot="1" noChangeAspect="1" noChangeArrowheads="1" noTextEdit="1"/>
          </p:cNvSpPr>
          <p:nvPr>
            <p:ph type="sldImg"/>
          </p:nvPr>
        </p:nvSpPr>
        <p:spPr bwMode="auto">
          <a:xfrm>
            <a:off x="1152525" y="693738"/>
            <a:ext cx="4552950" cy="3414712"/>
          </a:xfrm>
          <a:noFill/>
          <a:ln>
            <a:solidFill>
              <a:srgbClr val="000000"/>
            </a:solidFill>
            <a:miter lim="800000"/>
            <a:headEnd/>
            <a:tailEnd/>
          </a:ln>
        </p:spPr>
      </p:sp>
      <p:sp>
        <p:nvSpPr>
          <p:cNvPr id="190468" name="Rectangle 3"/>
          <p:cNvSpPr>
            <a:spLocks noGrp="1" noChangeArrowheads="1"/>
          </p:cNvSpPr>
          <p:nvPr>
            <p:ph type="body" idx="1"/>
          </p:nvPr>
        </p:nvSpPr>
        <p:spPr bwMode="auto">
          <a:xfrm>
            <a:off x="457200" y="4343400"/>
            <a:ext cx="6019800" cy="4114800"/>
          </a:xfrm>
          <a:noFill/>
        </p:spPr>
        <p:txBody>
          <a:bodyPr wrap="square" lIns="88828" tIns="44414" rIns="88828" bIns="44414" numCol="1" anchor="t" anchorCtr="0" compatLnSpc="1">
            <a:prstTxWarp prst="textNoShape">
              <a:avLst/>
            </a:prstTxWarp>
          </a:bodyPr>
          <a:lstStyle/>
          <a:p>
            <a:pPr eaLnBrk="1" hangingPunct="1"/>
            <a:r>
              <a:rPr lang="en-US" b="1" dirty="0"/>
              <a:t>Key Message: </a:t>
            </a:r>
            <a:r>
              <a:rPr lang="en-US" dirty="0"/>
              <a:t>Quantify the safety problem in the USA and in the state</a:t>
            </a:r>
            <a:endParaRPr lang="en-US" b="1" dirty="0"/>
          </a:p>
          <a:p>
            <a:pPr eaLnBrk="1" hangingPunct="1"/>
            <a:r>
              <a:rPr lang="en-US" b="1" dirty="0"/>
              <a:t>Est. Presentation Time: </a:t>
            </a:r>
            <a:r>
              <a:rPr lang="en-US" dirty="0"/>
              <a:t>2</a:t>
            </a:r>
            <a:r>
              <a:rPr lang="en-US" b="1" dirty="0"/>
              <a:t> </a:t>
            </a:r>
            <a:r>
              <a:rPr lang="en-US" dirty="0"/>
              <a:t>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Traffic safety is a serious problem in the US and around the world.</a:t>
            </a:r>
          </a:p>
          <a:p>
            <a:pPr eaLnBrk="1" hangingPunct="1"/>
            <a:r>
              <a:rPr lang="en-US" b="1" dirty="0"/>
              <a:t>Suggested Questions: </a:t>
            </a:r>
            <a:r>
              <a:rPr lang="en-US" dirty="0"/>
              <a:t>Before showing the slide, may ask: How many people die in US work zones every year? After saying approximately 38,000, may say that 58,000 US soldiers were lost at the Vietnam War, or that 40,000 attend an NFL game every week. Try to relate the number to a group of people they can visualize or relate to.</a:t>
            </a:r>
          </a:p>
          <a:p>
            <a:pPr eaLnBrk="1" hangingPunct="1"/>
            <a:r>
              <a:rPr lang="en-US" b="1" dirty="0"/>
              <a:t>Additional Information: </a:t>
            </a:r>
            <a:r>
              <a:rPr lang="en-US" dirty="0"/>
              <a:t>Worker fatalities are included in the “pedestrian” category. For specific state statistics, go to http://www.workzonesafety.org/crash_data/</a:t>
            </a:r>
          </a:p>
          <a:p>
            <a:pPr eaLnBrk="1" hangingPunct="1"/>
            <a:r>
              <a:rPr lang="en-US" dirty="0"/>
              <a:t>Other information to be used at the discretion of the instructor.</a:t>
            </a:r>
          </a:p>
          <a:p>
            <a:pPr eaLnBrk="1" hangingPunct="1"/>
            <a:r>
              <a:rPr lang="en-US" b="1" dirty="0"/>
              <a:t>Possible Problems: </a:t>
            </a:r>
            <a:r>
              <a:rPr lang="en-US" dirty="0"/>
              <a:t>This slide reflect the LATEST known data. This is usually 1 or 2 years behind. As new data are released, we will update this slide.</a:t>
            </a:r>
          </a:p>
          <a:p>
            <a:pPr eaLnBrk="1" hangingPunct="1"/>
            <a:r>
              <a:rPr lang="en-US" dirty="0"/>
              <a:t>Image Credit:  https://krcrtv.com/north-coast-news/eureka-local-news/chp-2-people-die-in-hwy-101-crash-in-humboldt-county-south-of-salmon-creek-road </a:t>
            </a:r>
          </a:p>
          <a:p>
            <a:pPr eaLnBrk="1" hangingPunct="1"/>
            <a:endParaRPr lang="en-US" sz="1800" dirty="0"/>
          </a:p>
          <a:p>
            <a:pPr eaLnBrk="1" hangingPunct="1"/>
            <a:r>
              <a:rPr lang="en-US" sz="1800" dirty="0"/>
              <a:t>Overall fatalities source: https://www.nhtsa.gov/press-releases/2020-traffic-crash-data-fatalities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r>
              <a:rPr lang="en-US" b="1"/>
              <a:t>Key Message: </a:t>
            </a:r>
            <a:r>
              <a:rPr lang="en-US"/>
              <a:t>Introduce the TCP</a:t>
            </a:r>
            <a:endParaRPr lang="en-US" b="1"/>
          </a:p>
          <a:p>
            <a:pPr eaLnBrk="1" hangingPunct="1"/>
            <a:r>
              <a:rPr lang="en-US" b="1"/>
              <a:t>Est. Presentation Time:  </a:t>
            </a:r>
            <a:r>
              <a:rPr lang="en-US"/>
              <a:t>1-2 minute(s)</a:t>
            </a:r>
            <a:endParaRPr lang="en-US" b="1"/>
          </a:p>
          <a:p>
            <a:pPr eaLnBrk="1" hangingPunct="1"/>
            <a:r>
              <a:rPr lang="en-US" b="1"/>
              <a:t>Explanation of Cues/Builds: </a:t>
            </a:r>
            <a:r>
              <a:rPr lang="en-US"/>
              <a:t>None</a:t>
            </a:r>
          </a:p>
          <a:p>
            <a:pPr eaLnBrk="1" hangingPunct="1"/>
            <a:r>
              <a:rPr lang="en-US" b="1"/>
              <a:t>Suggested Comments: </a:t>
            </a:r>
            <a:r>
              <a:rPr lang="en-US"/>
              <a:t>Self explanatory. A TCP is a set of drawings detailing how traffic will be controlled (or maintained).</a:t>
            </a:r>
          </a:p>
          <a:p>
            <a:pPr eaLnBrk="1" hangingPunct="1"/>
            <a:r>
              <a:rPr lang="en-US" b="1"/>
              <a:t>Suggested Questions: </a:t>
            </a:r>
            <a:r>
              <a:rPr lang="en-US"/>
              <a:t>None</a:t>
            </a:r>
          </a:p>
          <a:p>
            <a:r>
              <a:rPr lang="en-US" b="1"/>
              <a:t>Additional Information: </a:t>
            </a:r>
            <a:r>
              <a:rPr lang="en-US"/>
              <a:t>None</a:t>
            </a:r>
          </a:p>
          <a:p>
            <a:pPr eaLnBrk="1" hangingPunct="1"/>
            <a:r>
              <a:rPr lang="en-US" b="1"/>
              <a:t>Possible Problems: </a:t>
            </a:r>
            <a:r>
              <a:rPr lang="en-US"/>
              <a:t>Avoid getting too specific here.</a:t>
            </a:r>
          </a:p>
          <a:p>
            <a:endParaRPr lang="en-US"/>
          </a:p>
        </p:txBody>
      </p:sp>
      <p:sp>
        <p:nvSpPr>
          <p:cNvPr id="91140" name="Slide Number Placeholder 3"/>
          <p:cNvSpPr>
            <a:spLocks noGrp="1"/>
          </p:cNvSpPr>
          <p:nvPr>
            <p:ph type="sldNum" sz="quarter" idx="5"/>
          </p:nvPr>
        </p:nvSpPr>
        <p:spPr>
          <a:noFill/>
        </p:spPr>
        <p:txBody>
          <a:bodyPr/>
          <a:lstStyle/>
          <a:p>
            <a:fld id="{C9CBDCED-5721-4E7D-BA35-7341ED4DA81C}"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b="1" dirty="0"/>
              <a:t>Key Message: </a:t>
            </a:r>
            <a:r>
              <a:rPr lang="en-US" dirty="0"/>
              <a:t>Introduce the PI component</a:t>
            </a:r>
          </a:p>
          <a:p>
            <a:r>
              <a:rPr lang="en-US" b="1" dirty="0"/>
              <a:t>Est. Presentation Time: </a:t>
            </a:r>
            <a:r>
              <a:rPr lang="en-US" dirty="0"/>
              <a:t>1 minute</a:t>
            </a:r>
            <a:endParaRPr lang="en-US" b="1" dirty="0"/>
          </a:p>
          <a:p>
            <a:r>
              <a:rPr lang="en-US" b="1" dirty="0"/>
              <a:t>Explanation of Cues/Builds: </a:t>
            </a:r>
            <a:r>
              <a:rPr lang="en-US" dirty="0"/>
              <a:t>None</a:t>
            </a:r>
          </a:p>
          <a:p>
            <a:r>
              <a:rPr lang="en-US" b="1" dirty="0"/>
              <a:t>Suggested Comments: </a:t>
            </a:r>
            <a:r>
              <a:rPr lang="en-US" dirty="0"/>
              <a:t>The PI component addresses communication with the public &amp; concerned stakeholders. It seeks </a:t>
            </a:r>
            <a:r>
              <a:rPr lang="en-US" i="1" dirty="0"/>
              <a:t>to inform </a:t>
            </a:r>
            <a:r>
              <a:rPr lang="en-US" dirty="0"/>
              <a:t>affected users of the work zone and its conditions</a:t>
            </a:r>
          </a:p>
          <a:p>
            <a:r>
              <a:rPr lang="en-US" b="1" dirty="0"/>
              <a:t>Suggested Questions: </a:t>
            </a:r>
            <a:r>
              <a:rPr lang="en-US" dirty="0"/>
              <a:t>None</a:t>
            </a:r>
          </a:p>
          <a:p>
            <a:r>
              <a:rPr lang="en-US" b="1" dirty="0"/>
              <a:t>Additional Information: </a:t>
            </a:r>
            <a:r>
              <a:rPr lang="en-US" dirty="0"/>
              <a:t>None</a:t>
            </a:r>
          </a:p>
          <a:p>
            <a:r>
              <a:rPr lang="en-US" b="1" dirty="0"/>
              <a:t>Possible Problems: </a:t>
            </a:r>
            <a:r>
              <a:rPr lang="en-US" dirty="0"/>
              <a:t>Discuss in general terms here. More specific information is provided later in the course.</a:t>
            </a:r>
          </a:p>
          <a:p>
            <a:r>
              <a:rPr lang="en-US" dirty="0"/>
              <a:t>Image Credit: Microsoft online / creative commons</a:t>
            </a:r>
          </a:p>
          <a:p>
            <a:endParaRPr lang="en-US" dirty="0"/>
          </a:p>
          <a:p>
            <a:endParaRPr lang="en-US" dirty="0"/>
          </a:p>
        </p:txBody>
      </p:sp>
      <p:sp>
        <p:nvSpPr>
          <p:cNvPr id="92164" name="Slide Number Placeholder 3"/>
          <p:cNvSpPr>
            <a:spLocks noGrp="1"/>
          </p:cNvSpPr>
          <p:nvPr>
            <p:ph type="sldNum" sz="quarter" idx="5"/>
          </p:nvPr>
        </p:nvSpPr>
        <p:spPr>
          <a:noFill/>
        </p:spPr>
        <p:txBody>
          <a:bodyPr/>
          <a:lstStyle/>
          <a:p>
            <a:fld id="{5DC38550-E280-4DE6-8820-379285A56541}"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r>
              <a:rPr lang="en-US"/>
              <a:t>16-</a:t>
            </a:r>
            <a:fld id="{E6F207F4-A0B7-40FF-B868-A0EA27949B85}" type="slidenum">
              <a:rPr lang="en-US" smtClean="0"/>
              <a:pPr/>
              <a:t>42</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US" b="1"/>
              <a:t>Key Message: </a:t>
            </a:r>
            <a:r>
              <a:rPr lang="en-US"/>
              <a:t>Additional outreach techniques.</a:t>
            </a:r>
            <a:endParaRPr lang="en-US" b="1"/>
          </a:p>
          <a:p>
            <a:r>
              <a:rPr lang="en-US" b="1"/>
              <a:t>Est. Presentation Time: </a:t>
            </a:r>
            <a:r>
              <a:rPr lang="en-US"/>
              <a:t>1 minute</a:t>
            </a:r>
            <a:endParaRPr lang="en-US" b="1"/>
          </a:p>
          <a:p>
            <a:r>
              <a:rPr lang="en-US" b="1"/>
              <a:t>Explanation of Cues/Builds:</a:t>
            </a:r>
          </a:p>
          <a:p>
            <a:r>
              <a:rPr lang="en-US" b="1"/>
              <a:t>Suggested Comments: </a:t>
            </a:r>
            <a:r>
              <a:rPr lang="en-US"/>
              <a:t>There are several PI outreach techniques available. Some are listed here. Dedicated phone numbers can be posted on the project to keep drivers informed about the project’s progress and mayor traffic events planned for the future. However the line must be manned and takes a large amount of staff time if manned 24/7. Variable or changeable message signs are one of the most immediate (provide instant information) techniques.</a:t>
            </a:r>
          </a:p>
          <a:p>
            <a:r>
              <a:rPr lang="en-US" b="1"/>
              <a:t>Suggested Questions: </a:t>
            </a:r>
            <a:r>
              <a:rPr lang="en-US"/>
              <a:t>Which of these techniques has been most effective in your agency?</a:t>
            </a:r>
            <a:endParaRPr lang="en-US" b="1"/>
          </a:p>
          <a:p>
            <a:r>
              <a:rPr lang="en-US" b="1"/>
              <a:t>Additional Information: </a:t>
            </a:r>
            <a:r>
              <a:rPr lang="en-US"/>
              <a:t>511 is the USA’s Travel Information Number</a:t>
            </a:r>
          </a:p>
          <a:p>
            <a:r>
              <a:rPr lang="en-US" b="1"/>
              <a:t>Possible Problems: </a:t>
            </a:r>
            <a:r>
              <a:rPr lang="en-US"/>
              <a:t>None</a:t>
            </a:r>
            <a:endParaRPr lang="en-US" b="1"/>
          </a:p>
          <a:p>
            <a:endParaRPr lang="en-US"/>
          </a:p>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b="1"/>
              <a:t>Key Message: </a:t>
            </a:r>
            <a:r>
              <a:rPr lang="en-US"/>
              <a:t>Provide PI example</a:t>
            </a:r>
            <a:endParaRPr lang="en-US" b="1"/>
          </a:p>
          <a:p>
            <a:r>
              <a:rPr lang="en-US" b="1"/>
              <a:t>Est. Presentation Time: </a:t>
            </a:r>
            <a:r>
              <a:rPr lang="en-US"/>
              <a:t>1 minute</a:t>
            </a:r>
            <a:endParaRPr lang="en-US" b="1"/>
          </a:p>
          <a:p>
            <a:r>
              <a:rPr lang="en-US" b="1"/>
              <a:t>Explanation of Cues/Builds:</a:t>
            </a:r>
          </a:p>
          <a:p>
            <a:r>
              <a:rPr lang="en-US" b="1"/>
              <a:t>Suggested Comments: </a:t>
            </a:r>
            <a:r>
              <a:rPr lang="en-US"/>
              <a:t>This is an example of a website used to provide PI.</a:t>
            </a:r>
          </a:p>
          <a:p>
            <a:r>
              <a:rPr lang="en-US" b="1"/>
              <a:t>Suggested Questions: </a:t>
            </a:r>
            <a:r>
              <a:rPr lang="en-US"/>
              <a:t>Which of these techniques has been most effective in your agency?</a:t>
            </a:r>
            <a:endParaRPr lang="en-US" b="1"/>
          </a:p>
          <a:p>
            <a:r>
              <a:rPr lang="en-US" b="1"/>
              <a:t>Additional Information: </a:t>
            </a:r>
            <a:r>
              <a:rPr lang="en-US"/>
              <a:t>None</a:t>
            </a:r>
          </a:p>
          <a:p>
            <a:r>
              <a:rPr lang="en-US" b="1"/>
              <a:t>Possible Problems: </a:t>
            </a:r>
            <a:r>
              <a:rPr lang="en-US"/>
              <a:t>None</a:t>
            </a:r>
            <a:endParaRPr lang="en-US" b="1"/>
          </a:p>
          <a:p>
            <a:endParaRPr lang="en-US"/>
          </a:p>
        </p:txBody>
      </p:sp>
      <p:sp>
        <p:nvSpPr>
          <p:cNvPr id="94212" name="Slide Number Placeholder 3"/>
          <p:cNvSpPr>
            <a:spLocks noGrp="1"/>
          </p:cNvSpPr>
          <p:nvPr>
            <p:ph type="sldNum" sz="quarter" idx="5"/>
          </p:nvPr>
        </p:nvSpPr>
        <p:spPr>
          <a:noFill/>
        </p:spPr>
        <p:txBody>
          <a:bodyPr/>
          <a:lstStyle/>
          <a:p>
            <a:fld id="{E16CB818-005A-4BB4-87B9-C3635F8D8C83}"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b="1"/>
              <a:t>Key Message: </a:t>
            </a:r>
            <a:r>
              <a:rPr lang="en-US"/>
              <a:t>These are the areas that must be considered in the traffic operations plan.</a:t>
            </a:r>
            <a:endParaRPr lang="en-US" b="1"/>
          </a:p>
          <a:p>
            <a:r>
              <a:rPr lang="en-US" b="1"/>
              <a:t>Est. Presentation Time: </a:t>
            </a:r>
            <a:r>
              <a:rPr lang="en-US"/>
              <a:t>1 minute</a:t>
            </a:r>
            <a:endParaRPr lang="en-US" b="1"/>
          </a:p>
          <a:p>
            <a:r>
              <a:rPr lang="en-US" b="1"/>
              <a:t>Explanation of Cues/Builds:</a:t>
            </a:r>
          </a:p>
          <a:p>
            <a:r>
              <a:rPr lang="en-US" b="1"/>
              <a:t>Suggested Comments: </a:t>
            </a:r>
            <a:r>
              <a:rPr lang="en-US"/>
              <a:t>TO strategies really refer to the traffic management goals we discussed above. Demand management would include shifting trips to other modes, routes or other times. Trip reductions of 20 to 25% of normal traffic have been achieved in some cases. Corridor/ network management may mean speeding up or delaying projects on alternate routes. Safety of road users on alternate routes must be assessed as well as the safety of workers and road users traversing the work zone. Speed management strategies, such as the use of enforcement, can be critical to maintaining safety in many areas.  ITS can be useful for both improving safety (such as by alerting drivers to stopped traffic ahead) and improving mobility (such as by informing motorists of delays and alternate routes).</a:t>
            </a:r>
          </a:p>
          <a:p>
            <a:r>
              <a:rPr lang="en-US" b="1"/>
              <a:t>Suggested Questions: </a:t>
            </a:r>
          </a:p>
          <a:p>
            <a:r>
              <a:rPr lang="en-US" b="1"/>
              <a:t>Additional Information:</a:t>
            </a:r>
          </a:p>
          <a:p>
            <a:r>
              <a:rPr lang="en-US" b="1"/>
              <a:t>Possible Problems:</a:t>
            </a:r>
          </a:p>
          <a:p>
            <a:endParaRPr lang="en-US"/>
          </a:p>
          <a:p>
            <a:endParaRPr lang="en-US"/>
          </a:p>
        </p:txBody>
      </p:sp>
      <p:sp>
        <p:nvSpPr>
          <p:cNvPr id="95236" name="Slide Number Placeholder 3"/>
          <p:cNvSpPr>
            <a:spLocks noGrp="1"/>
          </p:cNvSpPr>
          <p:nvPr>
            <p:ph type="sldNum" sz="quarter" idx="5"/>
          </p:nvPr>
        </p:nvSpPr>
        <p:spPr>
          <a:noFill/>
        </p:spPr>
        <p:txBody>
          <a:bodyPr/>
          <a:lstStyle/>
          <a:p>
            <a:fld id="{0FA9423C-30B6-4D41-BE78-0A4A90E22D75}"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r>
              <a:rPr lang="en-US" b="1"/>
              <a:t>Key Message: </a:t>
            </a:r>
            <a:r>
              <a:rPr lang="en-US"/>
              <a:t>Discuss when to use these concepts</a:t>
            </a:r>
            <a:endParaRPr lang="en-US" b="1"/>
          </a:p>
          <a:p>
            <a:r>
              <a:rPr lang="en-US" b="1"/>
              <a:t>Est. Presentation Time: </a:t>
            </a:r>
            <a:r>
              <a:rPr lang="en-US"/>
              <a:t>1 minute</a:t>
            </a:r>
            <a:endParaRPr lang="en-US" b="1"/>
          </a:p>
          <a:p>
            <a:r>
              <a:rPr lang="en-US" b="1"/>
              <a:t>Explanation of Cues/Builds:</a:t>
            </a:r>
          </a:p>
          <a:p>
            <a:r>
              <a:rPr lang="en-US" b="1"/>
              <a:t>Suggested Comments: </a:t>
            </a:r>
            <a:r>
              <a:rPr lang="en-US"/>
              <a:t>These concepts and techniques should be used throughout a project, from planning stages to construction. They should influence the design of the work zone.</a:t>
            </a:r>
          </a:p>
          <a:p>
            <a:r>
              <a:rPr lang="en-US" b="1"/>
              <a:t>Suggested Questions: </a:t>
            </a:r>
            <a:r>
              <a:rPr lang="en-US"/>
              <a:t>None</a:t>
            </a:r>
            <a:endParaRPr lang="en-US" b="1"/>
          </a:p>
          <a:p>
            <a:r>
              <a:rPr lang="en-US" b="1"/>
              <a:t>Additional Information: </a:t>
            </a:r>
            <a:r>
              <a:rPr lang="en-US"/>
              <a:t>None</a:t>
            </a:r>
          </a:p>
          <a:p>
            <a:r>
              <a:rPr lang="en-US" b="1"/>
              <a:t>Possible Problems: </a:t>
            </a:r>
            <a:r>
              <a:rPr lang="en-US"/>
              <a:t>None</a:t>
            </a:r>
            <a:endParaRPr lang="en-US" b="1"/>
          </a:p>
          <a:p>
            <a:endParaRPr lang="en-US"/>
          </a:p>
        </p:txBody>
      </p:sp>
      <p:sp>
        <p:nvSpPr>
          <p:cNvPr id="96260" name="Slide Number Placeholder 3"/>
          <p:cNvSpPr>
            <a:spLocks noGrp="1"/>
          </p:cNvSpPr>
          <p:nvPr>
            <p:ph type="sldNum" sz="quarter" idx="5"/>
          </p:nvPr>
        </p:nvSpPr>
        <p:spPr>
          <a:noFill/>
        </p:spPr>
        <p:txBody>
          <a:bodyPr/>
          <a:lstStyle/>
          <a:p>
            <a:fld id="{F4955F77-8FCD-4B51-8DF8-EA0805DD432E}"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b="1"/>
              <a:t>Key Message: </a:t>
            </a:r>
            <a:r>
              <a:rPr lang="en-US"/>
              <a:t>Discuss considerations of the TMP</a:t>
            </a:r>
            <a:endParaRPr lang="en-US" b="1"/>
          </a:p>
          <a:p>
            <a:r>
              <a:rPr lang="en-US" b="1"/>
              <a:t>Est. Presentation Time: </a:t>
            </a:r>
            <a:r>
              <a:rPr lang="en-US"/>
              <a:t>1 minute</a:t>
            </a:r>
            <a:endParaRPr lang="en-US" b="1"/>
          </a:p>
          <a:p>
            <a:r>
              <a:rPr lang="en-US" b="1"/>
              <a:t>Explanation of Cues/Builds:</a:t>
            </a:r>
          </a:p>
          <a:p>
            <a:r>
              <a:rPr lang="en-US" b="1"/>
              <a:t>Suggested Comments: </a:t>
            </a:r>
            <a:r>
              <a:rPr lang="en-US"/>
              <a:t>All these issues should be considered and be included in the project’s TMP. </a:t>
            </a:r>
            <a:r>
              <a:rPr lang="en-US" i="1"/>
              <a:t>Safety, mobility, and constructability are affected </a:t>
            </a:r>
            <a:r>
              <a:rPr lang="en-US"/>
              <a:t>by the following types of issues, including:</a:t>
            </a:r>
          </a:p>
          <a:p>
            <a:r>
              <a:rPr lang="en-US"/>
              <a:t>• Project characteristics.</a:t>
            </a:r>
          </a:p>
          <a:p>
            <a:r>
              <a:rPr lang="en-US"/>
              <a:t>• Travel and traffic characteristics.</a:t>
            </a:r>
          </a:p>
          <a:p>
            <a:r>
              <a:rPr lang="en-US"/>
              <a:t>• Corridor, network, and community issues.</a:t>
            </a:r>
          </a:p>
          <a:p>
            <a:r>
              <a:rPr lang="en-US"/>
              <a:t>• Design, procurement, and construction options.</a:t>
            </a:r>
          </a:p>
          <a:p>
            <a:r>
              <a:rPr lang="en-US"/>
              <a:t>• Work zone design and safety issues.</a:t>
            </a:r>
          </a:p>
          <a:p>
            <a:r>
              <a:rPr lang="en-US"/>
              <a:t>• TTC strategies.</a:t>
            </a:r>
          </a:p>
          <a:p>
            <a:r>
              <a:rPr lang="en-US"/>
              <a:t>• Transportation operations (TO) strategies.</a:t>
            </a:r>
          </a:p>
          <a:p>
            <a:r>
              <a:rPr lang="en-US"/>
              <a:t>• Public information (PI) strategies.</a:t>
            </a:r>
          </a:p>
          <a:p>
            <a:r>
              <a:rPr lang="en-US" b="1"/>
              <a:t>Suggested Questions: </a:t>
            </a:r>
            <a:r>
              <a:rPr lang="en-US"/>
              <a:t>None</a:t>
            </a:r>
            <a:endParaRPr lang="en-US" b="1"/>
          </a:p>
          <a:p>
            <a:r>
              <a:rPr lang="en-US" b="1"/>
              <a:t>Additional Information: </a:t>
            </a:r>
            <a:r>
              <a:rPr lang="en-US"/>
              <a:t>None</a:t>
            </a:r>
          </a:p>
          <a:p>
            <a:r>
              <a:rPr lang="en-US" b="1"/>
              <a:t>Possible Problems: </a:t>
            </a:r>
            <a:r>
              <a:rPr lang="en-US"/>
              <a:t>None</a:t>
            </a:r>
            <a:endParaRPr lang="en-US" b="1"/>
          </a:p>
          <a:p>
            <a:endParaRPr lang="en-US"/>
          </a:p>
        </p:txBody>
      </p:sp>
      <p:sp>
        <p:nvSpPr>
          <p:cNvPr id="97284" name="Slide Number Placeholder 3"/>
          <p:cNvSpPr>
            <a:spLocks noGrp="1"/>
          </p:cNvSpPr>
          <p:nvPr>
            <p:ph type="sldNum" sz="quarter" idx="5"/>
          </p:nvPr>
        </p:nvSpPr>
        <p:spPr>
          <a:noFill/>
        </p:spPr>
        <p:txBody>
          <a:bodyPr/>
          <a:lstStyle/>
          <a:p>
            <a:fld id="{6EEBB807-6E12-4B09-ACE8-C2E57DD67B25}"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725657A9-E57D-453D-B21E-A3DDB15EE916}" type="slidenum">
              <a:rPr lang="en-US" smtClean="0"/>
              <a:pPr/>
              <a:t>47</a:t>
            </a:fld>
            <a:endParaRPr lang="en-US"/>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r>
              <a:rPr lang="en-US" b="1"/>
              <a:t>Key Message: </a:t>
            </a:r>
            <a:r>
              <a:rPr lang="en-US"/>
              <a:t>Recap module</a:t>
            </a:r>
            <a:endParaRPr lang="en-US" b="1"/>
          </a:p>
          <a:p>
            <a:pPr eaLnBrk="1" hangingPunct="1"/>
            <a:r>
              <a:rPr lang="en-US" b="1"/>
              <a:t>Est. Presentation Time: </a:t>
            </a:r>
            <a:r>
              <a:rPr lang="en-US"/>
              <a:t>1</a:t>
            </a:r>
            <a:r>
              <a:rPr lang="en-US" b="1"/>
              <a:t> </a:t>
            </a:r>
            <a:r>
              <a:rPr lang="en-US"/>
              <a:t>minute(s)</a:t>
            </a:r>
            <a:endParaRPr lang="en-US" b="1"/>
          </a:p>
          <a:p>
            <a:pPr eaLnBrk="1" hangingPunct="1"/>
            <a:r>
              <a:rPr lang="en-US" b="1"/>
              <a:t>Explanation of Cues/Builds: </a:t>
            </a:r>
            <a:r>
              <a:rPr lang="en-US"/>
              <a:t>None</a:t>
            </a:r>
          </a:p>
          <a:p>
            <a:pPr eaLnBrk="1" hangingPunct="1"/>
            <a:r>
              <a:rPr lang="en-US" b="1"/>
              <a:t>Suggested Comments: </a:t>
            </a:r>
            <a:r>
              <a:rPr lang="en-US"/>
              <a:t>None</a:t>
            </a:r>
            <a:endParaRPr lang="en-US" b="1"/>
          </a:p>
          <a:p>
            <a:pPr eaLnBrk="1" hangingPunct="1"/>
            <a:r>
              <a:rPr lang="en-US" b="1"/>
              <a:t>Suggested Questions: </a:t>
            </a:r>
            <a:r>
              <a:rPr lang="en-US"/>
              <a:t>None</a:t>
            </a:r>
          </a:p>
          <a:p>
            <a:pPr eaLnBrk="1" hangingPunct="1"/>
            <a:r>
              <a:rPr lang="en-US" b="1"/>
              <a:t>Additional Information: </a:t>
            </a:r>
            <a:r>
              <a:rPr lang="en-US"/>
              <a:t>None</a:t>
            </a:r>
            <a:endParaRPr lang="en-US" b="1"/>
          </a:p>
          <a:p>
            <a:pPr eaLnBrk="1" hangingPunct="1"/>
            <a:r>
              <a:rPr lang="en-US" b="1"/>
              <a:t>Possible Problems: </a:t>
            </a:r>
            <a:r>
              <a:rPr lang="en-US"/>
              <a:t>Avoid telling the audience the answers to these questions. Their purpose is to gauge understanding. You may add other questions.</a:t>
            </a:r>
          </a:p>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p:txBody>
          <a:bodyPr/>
          <a:lstStyle/>
          <a:p>
            <a:pPr>
              <a:defRPr/>
            </a:pPr>
            <a:fld id="{14CE30B6-5E7B-47D6-96F2-1C621C619780}" type="slidenum">
              <a:rPr lang="en-US"/>
              <a:pPr>
                <a:defRPr/>
              </a:pPr>
              <a:t>5</a:t>
            </a:fld>
            <a:endParaRPr lang="en-US" dirty="0"/>
          </a:p>
        </p:txBody>
      </p:sp>
      <p:sp>
        <p:nvSpPr>
          <p:cNvPr id="191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4" name="Rectangle 3"/>
          <p:cNvSpPr>
            <a:spLocks noGrp="1" noChangeArrowheads="1"/>
          </p:cNvSpPr>
          <p:nvPr>
            <p:ph type="body" idx="1"/>
          </p:nvPr>
        </p:nvSpPr>
        <p:spPr bwMode="auto">
          <a:xfrm>
            <a:off x="228600" y="4343400"/>
            <a:ext cx="6324600" cy="4114800"/>
          </a:xfrm>
        </p:spPr>
        <p:txBody>
          <a:bodyPr wrap="square" numCol="1" anchor="t" anchorCtr="0" compatLnSpc="1">
            <a:prstTxWarp prst="textNoShape">
              <a:avLst/>
            </a:prstTxWarp>
            <a:normAutofit fontScale="25000" lnSpcReduction="20000"/>
          </a:bodyPr>
          <a:lstStyle/>
          <a:p>
            <a:pPr eaLnBrk="1" hangingPunct="1">
              <a:defRPr/>
            </a:pPr>
            <a:r>
              <a:rPr lang="en-US" b="1" dirty="0"/>
              <a:t>Key Message: </a:t>
            </a:r>
            <a:r>
              <a:rPr lang="en-US" dirty="0"/>
              <a:t>Quantify WZ fatalities in the USA</a:t>
            </a:r>
          </a:p>
          <a:p>
            <a:pPr eaLnBrk="1" hangingPunct="1">
              <a:defRPr/>
            </a:pPr>
            <a:r>
              <a:rPr lang="en-US" b="1" dirty="0"/>
              <a:t>Est. Presentation Time: </a:t>
            </a:r>
            <a:r>
              <a:rPr lang="en-US" dirty="0"/>
              <a:t>1-2 minute(s)</a:t>
            </a:r>
            <a:endParaRPr lang="en-US" b="1" dirty="0"/>
          </a:p>
          <a:p>
            <a:pPr eaLnBrk="1" hangingPunct="1">
              <a:defRPr/>
            </a:pPr>
            <a:r>
              <a:rPr lang="en-US" b="1" dirty="0"/>
              <a:t>Explanation of Cues/Builds: </a:t>
            </a:r>
            <a:r>
              <a:rPr lang="en-US" dirty="0"/>
              <a:t>None</a:t>
            </a:r>
          </a:p>
          <a:p>
            <a:pPr eaLnBrk="1" hangingPunct="1">
              <a:defRPr/>
            </a:pPr>
            <a:r>
              <a:rPr lang="en-US" b="1" dirty="0"/>
              <a:t>Suggested Comments: </a:t>
            </a:r>
            <a:r>
              <a:rPr lang="en-US" dirty="0"/>
              <a:t>We reached an all-time high in work</a:t>
            </a:r>
            <a:r>
              <a:rPr lang="en-US" baseline="0" dirty="0"/>
              <a:t> </a:t>
            </a:r>
            <a:r>
              <a:rPr lang="en-US" dirty="0"/>
              <a:t>zones fatalities in 2002. Since then, the numbers have been declining! That is great news, but a single fatality is too many. We can still do better!</a:t>
            </a:r>
          </a:p>
          <a:p>
            <a:pPr eaLnBrk="1" hangingPunct="1">
              <a:defRPr/>
            </a:pPr>
            <a:r>
              <a:rPr lang="en-US" b="1" dirty="0"/>
              <a:t>Suggested Questions:  </a:t>
            </a:r>
            <a:r>
              <a:rPr lang="en-US" dirty="0"/>
              <a:t>Do you see any trends?</a:t>
            </a:r>
          </a:p>
          <a:p>
            <a:pPr eaLnBrk="1" hangingPunct="1">
              <a:defRPr/>
            </a:pPr>
            <a:r>
              <a:rPr lang="en-US" b="1" dirty="0"/>
              <a:t>Additional Information: </a:t>
            </a:r>
            <a:r>
              <a:rPr lang="en-US" dirty="0"/>
              <a:t>These figures include both workers, motorists and pedestrians. http://www.workzonesafety.org/crash_data/</a:t>
            </a:r>
          </a:p>
          <a:p>
            <a:pPr eaLnBrk="1" hangingPunct="1">
              <a:defRPr/>
            </a:pPr>
            <a:r>
              <a:rPr lang="en-US" b="1" dirty="0"/>
              <a:t>2013 STATE DATA: Format 3 numbers):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Fatalities in Motor Vehicle Traffic Crashes by State and Work Zone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State</a:t>
            </a:r>
            <a:r>
              <a:rPr lang="en-US" b="1" baseline="0" dirty="0"/>
              <a:t>      </a:t>
            </a:r>
            <a:r>
              <a:rPr lang="en-US" b="1" dirty="0"/>
              <a:t>Not in WZ</a:t>
            </a:r>
            <a:r>
              <a:rPr lang="en-US" b="1" baseline="0" dirty="0"/>
              <a:t>   </a:t>
            </a:r>
            <a:r>
              <a:rPr lang="en-US" b="1" dirty="0"/>
              <a:t>   In WZ</a:t>
            </a:r>
            <a:r>
              <a:rPr lang="en-US" b="1" baseline="0" dirty="0"/>
              <a:t>            </a:t>
            </a:r>
            <a:r>
              <a:rPr lang="en-US" b="1" dirty="0"/>
              <a:t>Total</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Alabama	840	12	852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Alaska	49	2	51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Arizona	840	9	849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Arkansas	469	14	483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California	2,949	51	3,000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Colorado	467	14	481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Connecticut	273	3	276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Delaware	98	1	99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DC	20	0	20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Florida	2,338	69	2,407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Georgia	1,156	23	1,179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Hawaii	101	1	102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Idaho	212	2	214</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Illinois	961	30	991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Indiana	774	9	783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Iowa	315	2	317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Kansas	343	7	350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Kentucky	632	6	638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Louisiana	695	8	703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Maine	144	1	145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Maryland	455	10	465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Mass	324	2	326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Michigan	939	8	947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Minnesota	378	9	387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Mississippi	607	6	613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Missouri	755	2	757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Montana	228	1	229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Nebraska	204	7	211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Nevada	256	6	262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NH	134	1	135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Jersey	536	6	542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New Mexico	305	5	310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NY	1,189	10	1,199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NC	1,281	8	1,289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North Dakota	145	3	148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Ohio	969	20	989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Oklahoma	659	19	678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Oregon	307	6	313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Pennsylvania	1,192	16	1,208</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Rhode Island	64	1	65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SC	762	5	767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South Dakota	129	6	135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Tennessee	981	14	995</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Texas	3,278	104	3,382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Utah	215	5	220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Vermont	69	0	69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Virginia	723	17	740</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Washington	435	1	436</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West Virginia	330	2	332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Wisconsin	533	10	543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Wyoming	82	5	87</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Total	32,140	579	32,719</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Puerto Rico	344	0	344</a:t>
            </a:r>
          </a:p>
          <a:p>
            <a:pPr>
              <a:defRPr/>
            </a:pPr>
            <a:r>
              <a:rPr lang="en-US" b="1" dirty="0"/>
              <a:t>Possible Problems: </a:t>
            </a:r>
            <a:r>
              <a:rPr lang="en-US" dirty="0"/>
              <a:t>None</a:t>
            </a:r>
          </a:p>
          <a:p>
            <a:pPr eaLnBrk="1" hangingPunct="1">
              <a:defRPr/>
            </a:pPr>
            <a:endParaRPr lang="en-US" dirty="0"/>
          </a:p>
          <a:p>
            <a:pPr eaLnBrk="1" hangingPunct="1">
              <a:defRPr/>
            </a:pPr>
            <a:endParaRPr lang="en-US" sz="18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1" dirty="0"/>
              <a:t>Key Message: </a:t>
            </a:r>
            <a:r>
              <a:rPr lang="en-US" dirty="0"/>
              <a:t>Introduce the WZSC</a:t>
            </a:r>
            <a:endParaRPr lang="en-US" b="1" dirty="0"/>
          </a:p>
          <a:p>
            <a:pPr eaLnBrk="1" hangingPunct="1"/>
            <a:r>
              <a:rPr lang="en-US" b="1" dirty="0"/>
              <a:t>Est. Presentation Time: </a:t>
            </a:r>
            <a:r>
              <a:rPr lang="en-US" b="0" dirty="0"/>
              <a:t>1</a:t>
            </a:r>
            <a:r>
              <a:rPr lang="en-US" b="1" dirty="0"/>
              <a:t> </a:t>
            </a:r>
            <a:r>
              <a:rPr lang="en-US" dirty="0"/>
              <a:t>minute(s)</a:t>
            </a:r>
            <a:endParaRPr lang="en-US" b="1" dirty="0"/>
          </a:p>
          <a:p>
            <a:pPr eaLnBrk="1" hangingPunct="1"/>
            <a:r>
              <a:rPr lang="en-US" b="1" dirty="0"/>
              <a:t>Explanation of Cues/Builds: </a:t>
            </a:r>
            <a:r>
              <a:rPr lang="en-US" dirty="0"/>
              <a:t>None</a:t>
            </a:r>
          </a:p>
          <a:p>
            <a:pPr eaLnBrk="1" hangingPunct="1"/>
            <a:r>
              <a:rPr lang="en-US" b="1" dirty="0"/>
              <a:t>Suggested Comments: </a:t>
            </a:r>
            <a:r>
              <a:rPr lang="en-US" dirty="0"/>
              <a:t>The Work Zone Safety</a:t>
            </a:r>
            <a:r>
              <a:rPr lang="en-US" baseline="0" dirty="0"/>
              <a:t> Clearinghouse is a good resource for everything related to work zones. It contains links to the various states’ TTC standards, a video vault, the states’ approved product lists and more. It is run by Texas A&amp;M University and funded by the Federal Highway Administration. It is an excellent resource. You can reach it at workzonesafety.org.</a:t>
            </a:r>
            <a:endParaRPr lang="en-US" dirty="0"/>
          </a:p>
          <a:p>
            <a:pPr eaLnBrk="1" hangingPunct="1"/>
            <a:r>
              <a:rPr lang="en-US" b="1" dirty="0"/>
              <a:t>Suggested Questions: </a:t>
            </a:r>
            <a:r>
              <a:rPr lang="en-US" dirty="0"/>
              <a:t>None</a:t>
            </a:r>
          </a:p>
          <a:p>
            <a:pPr eaLnBrk="1" hangingPunct="1"/>
            <a:r>
              <a:rPr lang="en-US" b="1" dirty="0"/>
              <a:t>Additional Information: </a:t>
            </a:r>
            <a:r>
              <a:rPr lang="en-US" dirty="0"/>
              <a:t>None</a:t>
            </a:r>
          </a:p>
          <a:p>
            <a:pPr eaLnBrk="1" hangingPunct="1"/>
            <a:r>
              <a:rPr lang="en-US" b="1" dirty="0"/>
              <a:t>Possible Problems</a:t>
            </a:r>
            <a:r>
              <a:rPr lang="en-US" b="1"/>
              <a:t>: </a:t>
            </a:r>
            <a:r>
              <a:rPr lang="en-US"/>
              <a:t>None</a:t>
            </a:r>
            <a:endParaRPr lang="en-US" dirty="0"/>
          </a:p>
          <a:p>
            <a:pPr eaLnBrk="1" hangingPunct="1"/>
            <a:endParaRPr lang="en-US" sz="1800" dirty="0"/>
          </a:p>
          <a:p>
            <a:endParaRPr lang="en-US" dirty="0"/>
          </a:p>
        </p:txBody>
      </p:sp>
      <p:sp>
        <p:nvSpPr>
          <p:cNvPr id="4" name="Slide Number Placeholder 3"/>
          <p:cNvSpPr>
            <a:spLocks noGrp="1"/>
          </p:cNvSpPr>
          <p:nvPr>
            <p:ph type="sldNum" sz="quarter" idx="10"/>
          </p:nvPr>
        </p:nvSpPr>
        <p:spPr/>
        <p:txBody>
          <a:bodyPr/>
          <a:lstStyle/>
          <a:p>
            <a:pPr>
              <a:defRPr/>
            </a:pPr>
            <a:fld id="{F7FE352A-8CB5-48DB-AFC4-68C471D23C8B}"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b="1"/>
              <a:t>Key Message: </a:t>
            </a:r>
            <a:r>
              <a:rPr lang="en-US"/>
              <a:t>Relate safety and mobility</a:t>
            </a:r>
            <a:endParaRPr lang="en-US" b="1"/>
          </a:p>
          <a:p>
            <a:r>
              <a:rPr lang="en-US" b="1"/>
              <a:t>Est. Presentation Time: </a:t>
            </a:r>
            <a:r>
              <a:rPr lang="en-US"/>
              <a:t>Two minutes.</a:t>
            </a:r>
            <a:endParaRPr lang="en-US" b="1"/>
          </a:p>
          <a:p>
            <a:r>
              <a:rPr lang="en-US" b="1"/>
              <a:t>Explanation of Cues/Builds: </a:t>
            </a:r>
            <a:r>
              <a:rPr lang="en-US"/>
              <a:t>None</a:t>
            </a:r>
          </a:p>
          <a:p>
            <a:r>
              <a:rPr lang="en-US" b="1"/>
              <a:t>Suggested Comments: </a:t>
            </a:r>
            <a:r>
              <a:rPr lang="en-US"/>
              <a:t>Self explanatory. </a:t>
            </a:r>
            <a:endParaRPr lang="en-US" b="1"/>
          </a:p>
          <a:p>
            <a:r>
              <a:rPr lang="en-US" b="1"/>
              <a:t>Suggested Questions: </a:t>
            </a:r>
            <a:r>
              <a:rPr lang="en-US"/>
              <a:t>How can increased mobility improve safety?</a:t>
            </a:r>
          </a:p>
          <a:p>
            <a:r>
              <a:rPr lang="en-US" b="1"/>
              <a:t>Additional Information: </a:t>
            </a:r>
            <a:r>
              <a:rPr lang="en-US"/>
              <a:t>Work Zone Clearinghouse (www.workzone safety.org) and FARS are possible sources for work zone related data.</a:t>
            </a:r>
          </a:p>
          <a:p>
            <a:r>
              <a:rPr lang="en-US" b="1"/>
              <a:t>Possible Problems: </a:t>
            </a:r>
            <a:r>
              <a:rPr lang="en-US"/>
              <a:t>None</a:t>
            </a:r>
          </a:p>
          <a:p>
            <a:endParaRPr lang="en-US"/>
          </a:p>
        </p:txBody>
      </p:sp>
      <p:sp>
        <p:nvSpPr>
          <p:cNvPr id="56324" name="Slide Number Placeholder 3"/>
          <p:cNvSpPr>
            <a:spLocks noGrp="1"/>
          </p:cNvSpPr>
          <p:nvPr>
            <p:ph type="sldNum" sz="quarter" idx="5"/>
          </p:nvPr>
        </p:nvSpPr>
        <p:spPr>
          <a:noFill/>
        </p:spPr>
        <p:txBody>
          <a:bodyPr/>
          <a:lstStyle/>
          <a:p>
            <a:fld id="{F12CAE25-D415-4F1B-8838-ACB8F0600D5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b="1" dirty="0"/>
              <a:t>Key Message: </a:t>
            </a:r>
            <a:r>
              <a:rPr lang="en-US" dirty="0"/>
              <a:t>Relate safety and mobility</a:t>
            </a:r>
            <a:endParaRPr lang="en-US" b="1" dirty="0"/>
          </a:p>
          <a:p>
            <a:r>
              <a:rPr lang="en-US" b="1" dirty="0"/>
              <a:t>Est. Presentation Time: </a:t>
            </a:r>
            <a:r>
              <a:rPr lang="en-US" dirty="0"/>
              <a:t>Two minutes.</a:t>
            </a:r>
            <a:endParaRPr lang="en-US" b="1" dirty="0"/>
          </a:p>
          <a:p>
            <a:r>
              <a:rPr lang="en-US" b="1" dirty="0"/>
              <a:t>Explanation of Cues/Builds: </a:t>
            </a:r>
            <a:r>
              <a:rPr lang="en-US" dirty="0"/>
              <a:t>None</a:t>
            </a:r>
          </a:p>
          <a:p>
            <a:r>
              <a:rPr lang="en-US" b="1" dirty="0"/>
              <a:t>Suggested Comments: </a:t>
            </a:r>
            <a:r>
              <a:rPr lang="en-US" dirty="0"/>
              <a:t>Safety and mobility are related. Minimizing the impacts of the work zone may yield significant safety improvements. Both are important.</a:t>
            </a:r>
            <a:endParaRPr lang="en-US" b="1" dirty="0"/>
          </a:p>
          <a:p>
            <a:r>
              <a:rPr lang="en-US" b="1" dirty="0"/>
              <a:t>Suggested Questions: </a:t>
            </a:r>
            <a:r>
              <a:rPr lang="en-US" dirty="0"/>
              <a:t>How can increased mobility improve safety?</a:t>
            </a:r>
          </a:p>
          <a:p>
            <a:r>
              <a:rPr lang="en-US" b="1" dirty="0"/>
              <a:t>Additional Information: </a:t>
            </a:r>
            <a:r>
              <a:rPr lang="en-US" dirty="0"/>
              <a:t>Work Zone Clearinghouse (www.workzone safety.org) and FARS are possible sources for work zone related data.</a:t>
            </a:r>
          </a:p>
          <a:p>
            <a:r>
              <a:rPr lang="en-US" b="1" dirty="0"/>
              <a:t>Possible Problems: </a:t>
            </a:r>
            <a:r>
              <a:rPr lang="en-US" dirty="0"/>
              <a:t>None</a:t>
            </a:r>
          </a:p>
          <a:p>
            <a:r>
              <a:rPr lang="en-US" dirty="0"/>
              <a:t>Image Credit: https://www.fhwa.dot.gov/publications/focus/08may/01.cfm </a:t>
            </a:r>
          </a:p>
          <a:p>
            <a:endParaRPr lang="en-US" dirty="0"/>
          </a:p>
        </p:txBody>
      </p:sp>
      <p:sp>
        <p:nvSpPr>
          <p:cNvPr id="57348" name="Slide Number Placeholder 3"/>
          <p:cNvSpPr>
            <a:spLocks noGrp="1"/>
          </p:cNvSpPr>
          <p:nvPr>
            <p:ph type="sldNum" sz="quarter" idx="5"/>
          </p:nvPr>
        </p:nvSpPr>
        <p:spPr>
          <a:noFill/>
        </p:spPr>
        <p:txBody>
          <a:bodyPr/>
          <a:lstStyle/>
          <a:p>
            <a:fld id="{F5718DA8-5248-4659-9687-D94917CD6DAF}"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xfrm>
            <a:off x="533400" y="4343400"/>
            <a:ext cx="5791200" cy="4114800"/>
          </a:xfrm>
          <a:noFill/>
          <a:ln/>
        </p:spPr>
        <p:txBody>
          <a:bodyPr/>
          <a:lstStyle/>
          <a:p>
            <a:r>
              <a:rPr lang="en-US" sz="1100" b="1" dirty="0"/>
              <a:t>Key Message: </a:t>
            </a:r>
            <a:r>
              <a:rPr lang="en-US" sz="1100" dirty="0"/>
              <a:t>Discuss public relations challenges</a:t>
            </a:r>
            <a:endParaRPr lang="en-US" sz="1100" b="1" dirty="0"/>
          </a:p>
          <a:p>
            <a:r>
              <a:rPr lang="en-US" sz="1100" b="1" dirty="0"/>
              <a:t>Est. Presentation Time: </a:t>
            </a:r>
            <a:r>
              <a:rPr lang="en-US" sz="1100" dirty="0"/>
              <a:t>Two minutes.</a:t>
            </a:r>
            <a:endParaRPr lang="en-US" sz="1100" b="1" dirty="0"/>
          </a:p>
          <a:p>
            <a:r>
              <a:rPr lang="en-US" sz="1100" b="1" dirty="0"/>
              <a:t>Explanation of Cues/Builds: </a:t>
            </a:r>
            <a:r>
              <a:rPr lang="en-US" sz="1100" dirty="0"/>
              <a:t>None</a:t>
            </a:r>
          </a:p>
          <a:p>
            <a:r>
              <a:rPr lang="en-US" sz="1100" b="1" dirty="0"/>
              <a:t>Suggested Comments: </a:t>
            </a:r>
            <a:r>
              <a:rPr lang="en-US" sz="1100" dirty="0"/>
              <a:t>Self explanatory. </a:t>
            </a:r>
            <a:endParaRPr lang="en-US" sz="1100" b="1" dirty="0"/>
          </a:p>
          <a:p>
            <a:r>
              <a:rPr lang="en-US" sz="1100" b="1" dirty="0"/>
              <a:t>Suggested Questions: </a:t>
            </a:r>
            <a:r>
              <a:rPr lang="en-US" sz="1100" dirty="0"/>
              <a:t>Is congestion bad for public relations?</a:t>
            </a:r>
          </a:p>
          <a:p>
            <a:r>
              <a:rPr lang="en-US" sz="1100" b="1" dirty="0"/>
              <a:t>Additional Information: </a:t>
            </a:r>
            <a:r>
              <a:rPr lang="en-US" sz="1100" dirty="0"/>
              <a:t>MUTCD Chapter 6B: Good public relations should be maintained by applying the following principles:</a:t>
            </a:r>
          </a:p>
          <a:p>
            <a:r>
              <a:rPr lang="en-US" sz="1100" dirty="0"/>
              <a:t>A. The needs of all road users should be assessed such that appropriate advance notice is given and clearly defined alternative paths are provided.</a:t>
            </a:r>
          </a:p>
          <a:p>
            <a:r>
              <a:rPr lang="en-US" sz="1100" dirty="0"/>
              <a:t>B. The cooperation of the various news media should be sought in publicizing the existence of and reasons for TTC zones because news releases can assist in keeping the road users well informed.</a:t>
            </a:r>
          </a:p>
          <a:p>
            <a:r>
              <a:rPr lang="en-US" sz="1100" dirty="0"/>
              <a:t>C. The needs of abutting property owners, residents, and businesses should be assessed and appropriate accommodations made.</a:t>
            </a:r>
          </a:p>
          <a:p>
            <a:r>
              <a:rPr lang="en-US" sz="1100" dirty="0"/>
              <a:t>D. The needs of emergency service providers (law enforcement, fire, and medical) should be assessed and appropriate coordination and accommodations made.</a:t>
            </a:r>
          </a:p>
          <a:p>
            <a:r>
              <a:rPr lang="en-US" sz="1100" dirty="0"/>
              <a:t>E. The needs of railroads and transit should be assessed and appropriate coordination and accommodations made.</a:t>
            </a:r>
          </a:p>
          <a:p>
            <a:r>
              <a:rPr lang="en-US" sz="1100" dirty="0"/>
              <a:t>F. The needs of operators of commercial vehicles such as buses and large trucks should be assessed and</a:t>
            </a:r>
          </a:p>
          <a:p>
            <a:r>
              <a:rPr lang="en-US" sz="1100" dirty="0"/>
              <a:t>appropriate accommodations made.</a:t>
            </a:r>
          </a:p>
          <a:p>
            <a:r>
              <a:rPr lang="en-US" sz="1100" b="1" dirty="0"/>
              <a:t>Possible Problems: </a:t>
            </a:r>
            <a:r>
              <a:rPr lang="en-US" sz="1100" dirty="0"/>
              <a:t>None</a:t>
            </a:r>
          </a:p>
          <a:p>
            <a:r>
              <a:rPr lang="en-US" sz="1100" dirty="0"/>
              <a:t>Image Credit: https://cronolder.wordpress.com/2012/12/19/the-rabbling-rover-part-deux/angry-crowd/ </a:t>
            </a:r>
          </a:p>
          <a:p>
            <a:endParaRPr lang="en-US" sz="1100" dirty="0"/>
          </a:p>
        </p:txBody>
      </p:sp>
      <p:sp>
        <p:nvSpPr>
          <p:cNvPr id="58372" name="Slide Number Placeholder 3"/>
          <p:cNvSpPr>
            <a:spLocks noGrp="1"/>
          </p:cNvSpPr>
          <p:nvPr>
            <p:ph type="sldNum" sz="quarter" idx="5"/>
          </p:nvPr>
        </p:nvSpPr>
        <p:spPr>
          <a:noFill/>
        </p:spPr>
        <p:txBody>
          <a:bodyPr/>
          <a:lstStyle/>
          <a:p>
            <a:fld id="{C3372C9F-BB73-40D9-8D06-2A19E187BCF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28600"/>
            <a:ext cx="228600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8600"/>
            <a:ext cx="670560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599"/>
          </a:xfrm>
        </p:spPr>
        <p:txBody>
          <a:bodyPr/>
          <a:lstStyle>
            <a:lvl1pPr>
              <a:defRPr i="0">
                <a:solidFill>
                  <a:srgbClr val="C00000"/>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828800"/>
            <a:ext cx="39624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76800" y="1828800"/>
            <a:ext cx="39624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0" name="Rectangle 46"/>
          <p:cNvSpPr>
            <a:spLocks noGrp="1" noChangeArrowheads="1"/>
          </p:cNvSpPr>
          <p:nvPr>
            <p:ph type="title"/>
          </p:nvPr>
        </p:nvSpPr>
        <p:spPr bwMode="auto">
          <a:xfrm>
            <a:off x="0" y="0"/>
            <a:ext cx="9144000" cy="1295400"/>
          </a:xfrm>
          <a:prstGeom prst="rect">
            <a:avLst/>
          </a:prstGeom>
          <a:noFill/>
          <a:ln w="9525">
            <a:noFill/>
            <a:miter lim="800000"/>
            <a:headEnd/>
            <a:tailEnd/>
          </a:ln>
          <a:effectLst>
            <a:outerShdw dist="28398" dir="3806097" algn="ctr" rotWithShape="0">
              <a:schemeClr val="tx2"/>
            </a:outerShdw>
          </a:effec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47"/>
          <p:cNvSpPr>
            <a:spLocks noGrp="1" noChangeArrowheads="1"/>
          </p:cNvSpPr>
          <p:nvPr>
            <p:ph type="body" idx="1"/>
          </p:nvPr>
        </p:nvSpPr>
        <p:spPr bwMode="auto">
          <a:xfrm>
            <a:off x="533400" y="1752600"/>
            <a:ext cx="80772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74" name="Text Box 50"/>
          <p:cNvSpPr txBox="1">
            <a:spLocks noChangeArrowheads="1"/>
          </p:cNvSpPr>
          <p:nvPr userDrawn="1"/>
        </p:nvSpPr>
        <p:spPr bwMode="auto">
          <a:xfrm>
            <a:off x="7920038" y="6281738"/>
            <a:ext cx="919162" cy="457200"/>
          </a:xfrm>
          <a:prstGeom prst="rect">
            <a:avLst/>
          </a:prstGeom>
          <a:noFill/>
          <a:ln w="9525">
            <a:noFill/>
            <a:miter lim="800000"/>
            <a:headEnd/>
            <a:tailEnd/>
          </a:ln>
          <a:effectLst/>
        </p:spPr>
        <p:txBody>
          <a:bodyPr wrap="none">
            <a:spAutoFit/>
          </a:bodyPr>
          <a:lstStyle/>
          <a:p>
            <a:pPr>
              <a:defRPr/>
            </a:pPr>
            <a:r>
              <a:rPr lang="en-US" sz="2400" dirty="0">
                <a:latin typeface="Tahoma" pitchFamily="34" charset="0"/>
              </a:rPr>
              <a:t>1-</a:t>
            </a:r>
            <a:fld id="{0A494319-4F20-457C-8844-17E0A586856C}" type="slidenum">
              <a:rPr lang="en-US" sz="2400">
                <a:latin typeface="Tahoma" pitchFamily="34" charset="0"/>
              </a:rPr>
              <a:pPr>
                <a:defRPr/>
              </a:pPr>
              <a:t>‹#›</a:t>
            </a:fld>
            <a:endParaRPr lang="en-US" sz="2400" dirty="0">
              <a:latin typeface="Tahoma" pitchFamily="34" charset="0"/>
            </a:endParaRPr>
          </a:p>
        </p:txBody>
      </p:sp>
      <p:pic>
        <p:nvPicPr>
          <p:cNvPr id="1030" name="Picture 54" descr="Border 483"/>
          <p:cNvPicPr>
            <a:picLocks noChangeAspect="1" noChangeArrowheads="1"/>
          </p:cNvPicPr>
          <p:nvPr userDrawn="1"/>
        </p:nvPicPr>
        <p:blipFill>
          <a:blip r:embed="rId13"/>
          <a:srcRect/>
          <a:stretch>
            <a:fillRect/>
          </a:stretch>
        </p:blipFill>
        <p:spPr bwMode="auto">
          <a:xfrm>
            <a:off x="0" y="1366838"/>
            <a:ext cx="9144000" cy="309562"/>
          </a:xfrm>
          <a:prstGeom prst="rect">
            <a:avLst/>
          </a:prstGeom>
          <a:noFill/>
          <a:ln w="9525">
            <a:noFill/>
            <a:miter lim="800000"/>
            <a:headEnd/>
            <a:tailEnd/>
          </a:ln>
        </p:spPr>
      </p:pic>
      <p:pic>
        <p:nvPicPr>
          <p:cNvPr id="1031" name="Picture 7"/>
          <p:cNvPicPr>
            <a:picLocks noChangeAspect="1" noChangeArrowheads="1"/>
          </p:cNvPicPr>
          <p:nvPr userDrawn="1"/>
        </p:nvPicPr>
        <p:blipFill>
          <a:blip r:embed="rId14" cstate="print"/>
          <a:srcRect r="59525" b="61905"/>
          <a:stretch>
            <a:fillRect/>
          </a:stretch>
        </p:blipFill>
        <p:spPr bwMode="auto">
          <a:xfrm>
            <a:off x="1752600" y="6098875"/>
            <a:ext cx="566738" cy="533400"/>
          </a:xfrm>
          <a:prstGeom prst="rect">
            <a:avLst/>
          </a:prstGeom>
          <a:noFill/>
          <a:ln w="9525">
            <a:noFill/>
            <a:miter lim="800000"/>
            <a:headEnd/>
            <a:tailEnd/>
          </a:ln>
        </p:spPr>
      </p:pic>
      <p:sp>
        <p:nvSpPr>
          <p:cNvPr id="9" name="Rounded Rectangle 8"/>
          <p:cNvSpPr/>
          <p:nvPr userDrawn="1"/>
        </p:nvSpPr>
        <p:spPr bwMode="auto">
          <a:xfrm>
            <a:off x="152400" y="1371600"/>
            <a:ext cx="8839200" cy="152400"/>
          </a:xfrm>
          <a:prstGeom prst="roundRect">
            <a:avLst/>
          </a:prstGeom>
          <a:solidFill>
            <a:srgbClr val="C00000"/>
          </a:solidFill>
          <a:ln w="38100" cap="flat" cmpd="sng" algn="ctr">
            <a:solidFill>
              <a:srgbClr val="FF3617"/>
            </a:solidFill>
            <a:prstDash val="solid"/>
            <a:round/>
            <a:headEnd type="none" w="med" len="med"/>
            <a:tailEnd type="none" w="med" len="med"/>
          </a:ln>
          <a:effectLst/>
          <a:scene3d>
            <a:camera prst="orthographicFront"/>
            <a:lightRig rig="threePt" dir="t"/>
          </a:scene3d>
          <a:sp3d>
            <a:bevelT w="165100" prst="coolSlant"/>
          </a:sp3d>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en-US" dirty="0">
              <a:latin typeface="Calibri" pitchFamily="34" charset="0"/>
            </a:endParaRPr>
          </a:p>
        </p:txBody>
      </p:sp>
      <p:pic>
        <p:nvPicPr>
          <p:cNvPr id="2" name="Picture 1" descr="ATSSA logo showing a cone within the A and safer roads save lives">
            <a:extLst>
              <a:ext uri="{FF2B5EF4-FFF2-40B4-BE49-F238E27FC236}">
                <a16:creationId xmlns:a16="http://schemas.microsoft.com/office/drawing/2014/main" id="{245443CC-25FC-A8A0-FB40-7275612C774B}"/>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524774" y="6186842"/>
            <a:ext cx="1179838" cy="35746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b="1" i="1">
          <a:solidFill>
            <a:srgbClr val="C00000"/>
          </a:solidFill>
          <a:latin typeface="Calibri" pitchFamily="34" charset="0"/>
          <a:ea typeface="+mj-ea"/>
          <a:cs typeface="+mj-cs"/>
        </a:defRPr>
      </a:lvl1pPr>
      <a:lvl2pPr algn="ctr" rtl="0" eaLnBrk="0" fontAlgn="base" hangingPunct="0">
        <a:spcBef>
          <a:spcPct val="0"/>
        </a:spcBef>
        <a:spcAft>
          <a:spcPct val="0"/>
        </a:spcAft>
        <a:defRPr sz="4400" b="1" i="1">
          <a:solidFill>
            <a:srgbClr val="C00000"/>
          </a:solidFill>
          <a:latin typeface="Calibri" pitchFamily="34" charset="0"/>
        </a:defRPr>
      </a:lvl2pPr>
      <a:lvl3pPr algn="ctr" rtl="0" eaLnBrk="0" fontAlgn="base" hangingPunct="0">
        <a:spcBef>
          <a:spcPct val="0"/>
        </a:spcBef>
        <a:spcAft>
          <a:spcPct val="0"/>
        </a:spcAft>
        <a:defRPr sz="4400" b="1" i="1">
          <a:solidFill>
            <a:srgbClr val="C00000"/>
          </a:solidFill>
          <a:latin typeface="Calibri" pitchFamily="34" charset="0"/>
        </a:defRPr>
      </a:lvl3pPr>
      <a:lvl4pPr algn="ctr" rtl="0" eaLnBrk="0" fontAlgn="base" hangingPunct="0">
        <a:spcBef>
          <a:spcPct val="0"/>
        </a:spcBef>
        <a:spcAft>
          <a:spcPct val="0"/>
        </a:spcAft>
        <a:defRPr sz="4400" b="1" i="1">
          <a:solidFill>
            <a:srgbClr val="C00000"/>
          </a:solidFill>
          <a:latin typeface="Calibri" pitchFamily="34" charset="0"/>
        </a:defRPr>
      </a:lvl4pPr>
      <a:lvl5pPr algn="ctr" rtl="0" eaLnBrk="0" fontAlgn="base" hangingPunct="0">
        <a:spcBef>
          <a:spcPct val="0"/>
        </a:spcBef>
        <a:spcAft>
          <a:spcPct val="0"/>
        </a:spcAft>
        <a:defRPr sz="4400" b="1" i="1">
          <a:solidFill>
            <a:srgbClr val="C00000"/>
          </a:solidFill>
          <a:latin typeface="Calibri" pitchFamily="34" charset="0"/>
        </a:defRPr>
      </a:lvl5pPr>
      <a:lvl6pPr marL="457200" algn="ctr" rtl="0" fontAlgn="base">
        <a:spcBef>
          <a:spcPct val="0"/>
        </a:spcBef>
        <a:spcAft>
          <a:spcPct val="0"/>
        </a:spcAft>
        <a:defRPr sz="4000" b="1" i="1">
          <a:solidFill>
            <a:srgbClr val="FF6600"/>
          </a:solidFill>
          <a:latin typeface="Verdana" pitchFamily="34" charset="0"/>
        </a:defRPr>
      </a:lvl6pPr>
      <a:lvl7pPr marL="914400" algn="ctr" rtl="0" fontAlgn="base">
        <a:spcBef>
          <a:spcPct val="0"/>
        </a:spcBef>
        <a:spcAft>
          <a:spcPct val="0"/>
        </a:spcAft>
        <a:defRPr sz="4000" b="1" i="1">
          <a:solidFill>
            <a:srgbClr val="FF6600"/>
          </a:solidFill>
          <a:latin typeface="Verdana" pitchFamily="34" charset="0"/>
        </a:defRPr>
      </a:lvl7pPr>
      <a:lvl8pPr marL="1371600" algn="ctr" rtl="0" fontAlgn="base">
        <a:spcBef>
          <a:spcPct val="0"/>
        </a:spcBef>
        <a:spcAft>
          <a:spcPct val="0"/>
        </a:spcAft>
        <a:defRPr sz="4000" b="1" i="1">
          <a:solidFill>
            <a:srgbClr val="FF6600"/>
          </a:solidFill>
          <a:latin typeface="Verdana" pitchFamily="34" charset="0"/>
        </a:defRPr>
      </a:lvl8pPr>
      <a:lvl9pPr marL="1828800" algn="ctr" rtl="0" fontAlgn="base">
        <a:spcBef>
          <a:spcPct val="0"/>
        </a:spcBef>
        <a:spcAft>
          <a:spcPct val="0"/>
        </a:spcAft>
        <a:defRPr sz="4000" b="1" i="1">
          <a:solidFill>
            <a:srgbClr val="FF6600"/>
          </a:solidFill>
          <a:latin typeface="Verdana" pitchFamily="34" charset="0"/>
        </a:defRPr>
      </a:lvl9pPr>
    </p:titleStyle>
    <p:bodyStyle>
      <a:lvl1pPr marL="342900" indent="-342900" algn="l" rtl="0" eaLnBrk="0" fontAlgn="base" hangingPunct="0">
        <a:spcBef>
          <a:spcPct val="20000"/>
        </a:spcBef>
        <a:spcAft>
          <a:spcPct val="0"/>
        </a:spcAft>
        <a:buSzPct val="90000"/>
        <a:buBlip>
          <a:blip r:embed="rId16"/>
        </a:buBlip>
        <a:defRPr sz="3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SzPct val="90000"/>
        <a:buBlip>
          <a:blip r:embed="rId16"/>
        </a:buBlip>
        <a:defRPr sz="3200">
          <a:solidFill>
            <a:schemeClr val="tx1"/>
          </a:solidFill>
          <a:latin typeface="Calibri" pitchFamily="34" charset="0"/>
        </a:defRPr>
      </a:lvl2pPr>
      <a:lvl3pPr marL="1143000" indent="-228600" algn="l" rtl="0" eaLnBrk="0" fontAlgn="base" hangingPunct="0">
        <a:spcBef>
          <a:spcPct val="20000"/>
        </a:spcBef>
        <a:spcAft>
          <a:spcPct val="0"/>
        </a:spcAft>
        <a:buSzPct val="90000"/>
        <a:buBlip>
          <a:blip r:embed="rId16"/>
        </a:buBlip>
        <a:defRPr sz="3200">
          <a:solidFill>
            <a:schemeClr val="tx1"/>
          </a:solidFill>
          <a:latin typeface="Calibri" pitchFamily="34" charset="0"/>
        </a:defRPr>
      </a:lvl3pPr>
      <a:lvl4pPr marL="1600200" indent="-228600" algn="l" rtl="0" eaLnBrk="0" fontAlgn="base" hangingPunct="0">
        <a:spcBef>
          <a:spcPct val="20000"/>
        </a:spcBef>
        <a:spcAft>
          <a:spcPct val="0"/>
        </a:spcAft>
        <a:buSzPct val="90000"/>
        <a:buBlip>
          <a:blip r:embed="rId16"/>
        </a:buBlip>
        <a:defRPr sz="3200">
          <a:solidFill>
            <a:schemeClr val="tx1"/>
          </a:solidFill>
          <a:latin typeface="Calibri" pitchFamily="34" charset="0"/>
        </a:defRPr>
      </a:lvl4pPr>
      <a:lvl5pPr marL="2057400" indent="-228600" algn="l" rtl="0" eaLnBrk="0" fontAlgn="base" hangingPunct="0">
        <a:spcBef>
          <a:spcPct val="20000"/>
        </a:spcBef>
        <a:spcAft>
          <a:spcPct val="0"/>
        </a:spcAft>
        <a:buSzPct val="90000"/>
        <a:buBlip>
          <a:blip r:embed="rId16"/>
        </a:buBlip>
        <a:defRPr sz="3200">
          <a:solidFill>
            <a:schemeClr val="tx1"/>
          </a:solidFill>
          <a:latin typeface="Calibri" pitchFamily="34" charset="0"/>
        </a:defRPr>
      </a:lvl5pPr>
      <a:lvl6pPr marL="2514600" indent="-228600" algn="l" rtl="0" fontAlgn="base">
        <a:spcBef>
          <a:spcPct val="20000"/>
        </a:spcBef>
        <a:spcAft>
          <a:spcPct val="0"/>
        </a:spcAft>
        <a:buSzPct val="90000"/>
        <a:buBlip>
          <a:blip r:embed="rId16"/>
        </a:buBlip>
        <a:defRPr sz="3200">
          <a:solidFill>
            <a:schemeClr val="tx1"/>
          </a:solidFill>
          <a:latin typeface="+mn-lt"/>
        </a:defRPr>
      </a:lvl6pPr>
      <a:lvl7pPr marL="2971800" indent="-228600" algn="l" rtl="0" fontAlgn="base">
        <a:spcBef>
          <a:spcPct val="20000"/>
        </a:spcBef>
        <a:spcAft>
          <a:spcPct val="0"/>
        </a:spcAft>
        <a:buSzPct val="90000"/>
        <a:buBlip>
          <a:blip r:embed="rId16"/>
        </a:buBlip>
        <a:defRPr sz="3200">
          <a:solidFill>
            <a:schemeClr val="tx1"/>
          </a:solidFill>
          <a:latin typeface="+mn-lt"/>
        </a:defRPr>
      </a:lvl7pPr>
      <a:lvl8pPr marL="3429000" indent="-228600" algn="l" rtl="0" fontAlgn="base">
        <a:spcBef>
          <a:spcPct val="20000"/>
        </a:spcBef>
        <a:spcAft>
          <a:spcPct val="0"/>
        </a:spcAft>
        <a:buSzPct val="90000"/>
        <a:buBlip>
          <a:blip r:embed="rId16"/>
        </a:buBlip>
        <a:defRPr sz="3200">
          <a:solidFill>
            <a:schemeClr val="tx1"/>
          </a:solidFill>
          <a:latin typeface="+mn-lt"/>
        </a:defRPr>
      </a:lvl8pPr>
      <a:lvl9pPr marL="3886200" indent="-228600" algn="l" rtl="0" fontAlgn="base">
        <a:spcBef>
          <a:spcPct val="20000"/>
        </a:spcBef>
        <a:spcAft>
          <a:spcPct val="0"/>
        </a:spcAft>
        <a:buSzPct val="90000"/>
        <a:buBlip>
          <a:blip r:embed="rId16"/>
        </a:buBlip>
        <a:defRPr sz="3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0" y="0"/>
            <a:ext cx="9144000" cy="1295400"/>
          </a:xfrm>
          <a:prstGeom prst="rect">
            <a:avLst/>
          </a:prstGeom>
          <a:noFill/>
          <a:ln w="9525">
            <a:noFill/>
            <a:miter lim="800000"/>
            <a:headEnd/>
            <a:tailEnd/>
          </a:ln>
          <a:effectLst>
            <a:outerShdw dist="28398" dir="3806097" algn="ctr" rotWithShape="0">
              <a:schemeClr val="tx1"/>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u="none" strike="noStrike" kern="0" cap="none" spc="0" normalizeH="0" baseline="0" noProof="0" dirty="0">
                <a:ln>
                  <a:noFill/>
                </a:ln>
                <a:solidFill>
                  <a:srgbClr val="C00000"/>
                </a:solidFill>
                <a:effectLst/>
                <a:uLnTx/>
                <a:uFillTx/>
                <a:latin typeface="Calibri" pitchFamily="34" charset="0"/>
                <a:ea typeface="+mj-ea"/>
                <a:cs typeface="+mj-cs"/>
              </a:rPr>
              <a:t>Work Zone Traffic</a:t>
            </a:r>
            <a:r>
              <a:rPr kumimoji="0" lang="en-US" sz="4400" b="1" u="none" strike="noStrike" kern="0" cap="none" spc="0" normalizeH="0" noProof="0" dirty="0">
                <a:ln>
                  <a:noFill/>
                </a:ln>
                <a:solidFill>
                  <a:srgbClr val="C00000"/>
                </a:solidFill>
                <a:effectLst/>
                <a:uLnTx/>
                <a:uFillTx/>
                <a:latin typeface="Calibri" pitchFamily="34" charset="0"/>
                <a:ea typeface="+mj-ea"/>
                <a:cs typeface="+mj-cs"/>
              </a:rPr>
              <a:t> </a:t>
            </a:r>
            <a:r>
              <a:rPr kumimoji="0" lang="en-US" sz="4400" b="1" u="none" strike="noStrike" kern="0" cap="none" spc="0" normalizeH="0" baseline="0" noProof="0" dirty="0">
                <a:ln>
                  <a:noFill/>
                </a:ln>
                <a:solidFill>
                  <a:srgbClr val="C00000"/>
                </a:solidFill>
                <a:effectLst/>
                <a:uLnTx/>
                <a:uFillTx/>
                <a:latin typeface="Calibri" pitchFamily="34" charset="0"/>
                <a:ea typeface="+mj-ea"/>
                <a:cs typeface="+mj-cs"/>
              </a:rPr>
              <a:t>Impact Analysis</a:t>
            </a:r>
          </a:p>
        </p:txBody>
      </p:sp>
      <p:sp>
        <p:nvSpPr>
          <p:cNvPr id="123907" name="Rectangle 1027"/>
          <p:cNvSpPr>
            <a:spLocks noGrp="1" noChangeArrowheads="1"/>
          </p:cNvSpPr>
          <p:nvPr>
            <p:ph type="title"/>
          </p:nvPr>
        </p:nvSpPr>
        <p:spPr>
          <a:xfrm>
            <a:off x="4800600" y="2209800"/>
            <a:ext cx="4343400" cy="2133600"/>
          </a:xfrm>
        </p:spPr>
        <p:txBody>
          <a:bodyPr/>
          <a:lstStyle/>
          <a:p>
            <a:pPr eaLnBrk="1" hangingPunct="1">
              <a:defRPr/>
            </a:pPr>
            <a:r>
              <a:rPr lang="en-US" sz="4800" dirty="0">
                <a:effectLst>
                  <a:outerShdw blurRad="38100" dist="38100" dir="2700000" algn="tl">
                    <a:srgbClr val="000000">
                      <a:alpha val="43137"/>
                    </a:srgbClr>
                  </a:outerShdw>
                </a:effectLst>
              </a:rPr>
              <a:t>-MODULE 1-</a:t>
            </a:r>
            <a:br>
              <a:rPr lang="en-US" sz="4800" dirty="0">
                <a:effectLst>
                  <a:outerShdw blurRad="38100" dist="38100" dir="2700000" algn="tl">
                    <a:srgbClr val="000000">
                      <a:alpha val="43137"/>
                    </a:srgbClr>
                  </a:outerShdw>
                </a:effectLst>
              </a:rPr>
            </a:br>
            <a:r>
              <a:rPr lang="en-US" sz="4800" dirty="0">
                <a:effectLst>
                  <a:outerShdw blurRad="38100" dist="38100" dir="2700000" algn="tl">
                    <a:srgbClr val="000000">
                      <a:alpha val="43137"/>
                    </a:srgbClr>
                  </a:outerShdw>
                </a:effectLst>
              </a:rPr>
              <a:t>Background </a:t>
            </a:r>
            <a:br>
              <a:rPr lang="en-US" sz="4800" dirty="0">
                <a:effectLst>
                  <a:outerShdw blurRad="38100" dist="38100" dir="2700000" algn="tl">
                    <a:srgbClr val="000000">
                      <a:alpha val="43137"/>
                    </a:srgbClr>
                  </a:outerShdw>
                </a:effectLst>
              </a:rPr>
            </a:br>
            <a:endParaRPr lang="en-US" b="0" i="0" dirty="0">
              <a:effectLst>
                <a:outerShdw blurRad="38100" dist="38100" dir="2700000" algn="tl">
                  <a:srgbClr val="000000">
                    <a:alpha val="43137"/>
                  </a:srgbClr>
                </a:outerShdw>
              </a:effectLst>
            </a:endParaRPr>
          </a:p>
        </p:txBody>
      </p:sp>
      <p:pic>
        <p:nvPicPr>
          <p:cNvPr id="2051" name="Picture 4" descr="Person in front of computer screens with traffic analysis models on the screen and a superimposed highway with traffic in the background"/>
          <p:cNvPicPr>
            <a:picLocks noChangeAspect="1" noChangeArrowheads="1"/>
          </p:cNvPicPr>
          <p:nvPr/>
        </p:nvPicPr>
        <p:blipFill>
          <a:blip r:embed="rId3" cstate="print"/>
          <a:srcRect t="40919"/>
          <a:stretch>
            <a:fillRect/>
          </a:stretch>
        </p:blipFill>
        <p:spPr bwMode="auto">
          <a:xfrm>
            <a:off x="228600" y="1905000"/>
            <a:ext cx="4572000" cy="4004314"/>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448FB83E-B06A-9FEC-661E-0A01E71F595D}"/>
              </a:ext>
            </a:extLst>
          </p:cNvPr>
          <p:cNvSpPr/>
          <p:nvPr/>
        </p:nvSpPr>
        <p:spPr>
          <a:xfrm>
            <a:off x="3810001" y="6026863"/>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advTm="1763"/>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a:lstStyle/>
          <a:p>
            <a:pPr>
              <a:defRPr/>
            </a:pPr>
            <a:r>
              <a:rPr lang="en-US" dirty="0"/>
              <a:t>Analyze Potential WZ Impacts</a:t>
            </a:r>
            <a:br>
              <a:rPr lang="en-US" dirty="0"/>
            </a:br>
            <a:r>
              <a:rPr lang="en-US" dirty="0"/>
              <a:t>with Analytical Tools</a:t>
            </a:r>
          </a:p>
        </p:txBody>
      </p:sp>
      <p:sp>
        <p:nvSpPr>
          <p:cNvPr id="11267" name="Content Placeholder 2"/>
          <p:cNvSpPr>
            <a:spLocks noGrp="1"/>
          </p:cNvSpPr>
          <p:nvPr>
            <p:ph idx="1"/>
          </p:nvPr>
        </p:nvSpPr>
        <p:spPr>
          <a:xfrm>
            <a:off x="381000" y="1752600"/>
            <a:ext cx="8229600" cy="4343400"/>
          </a:xfrm>
        </p:spPr>
        <p:txBody>
          <a:bodyPr/>
          <a:lstStyle/>
          <a:p>
            <a:r>
              <a:rPr lang="en-US"/>
              <a:t>Suitable tools are available &amp; are applicable to the project</a:t>
            </a:r>
          </a:p>
          <a:p>
            <a:r>
              <a:rPr lang="en-US"/>
              <a:t>The analysis may be performed at the work zone, corridor and/or network levels</a:t>
            </a:r>
          </a:p>
          <a:p>
            <a:r>
              <a:rPr lang="en-US"/>
              <a:t>The analysis may be combined with an ongoing project study such as a corridor/subarea</a:t>
            </a:r>
          </a:p>
          <a:p>
            <a:endParaRPr lang="en-US"/>
          </a:p>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600200"/>
          </a:xfrm>
        </p:spPr>
        <p:txBody>
          <a:bodyPr/>
          <a:lstStyle/>
          <a:p>
            <a:pPr>
              <a:defRPr/>
            </a:pPr>
            <a:r>
              <a:rPr lang="en-US" dirty="0"/>
              <a:t>Application of WZ </a:t>
            </a:r>
            <a:br>
              <a:rPr lang="en-US" dirty="0"/>
            </a:br>
            <a:r>
              <a:rPr lang="en-US" dirty="0"/>
              <a:t>Impact Analysis Tools</a:t>
            </a:r>
          </a:p>
        </p:txBody>
      </p:sp>
      <p:sp>
        <p:nvSpPr>
          <p:cNvPr id="12291" name="Content Placeholder 2"/>
          <p:cNvSpPr>
            <a:spLocks noGrp="1"/>
          </p:cNvSpPr>
          <p:nvPr>
            <p:ph idx="1"/>
          </p:nvPr>
        </p:nvSpPr>
        <p:spPr>
          <a:xfrm>
            <a:off x="533400" y="1676400"/>
            <a:ext cx="4572000" cy="4572000"/>
          </a:xfrm>
        </p:spPr>
        <p:txBody>
          <a:bodyPr/>
          <a:lstStyle/>
          <a:p>
            <a:r>
              <a:rPr lang="en-US" dirty="0"/>
              <a:t>To compare multiple TTC strategies</a:t>
            </a:r>
          </a:p>
          <a:p>
            <a:pPr lvl="1"/>
            <a:r>
              <a:rPr lang="en-US" dirty="0"/>
              <a:t>Example: Day versus Night work</a:t>
            </a:r>
          </a:p>
          <a:p>
            <a:r>
              <a:rPr lang="en-US" dirty="0"/>
              <a:t>To quantify and minimize the WZ impacts</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0" y="-76200"/>
            <a:ext cx="9144000" cy="1524000"/>
          </a:xfrm>
        </p:spPr>
        <p:txBody>
          <a:bodyPr/>
          <a:lstStyle/>
          <a:p>
            <a:pPr>
              <a:defRPr/>
            </a:pPr>
            <a:r>
              <a:rPr lang="en-US" dirty="0"/>
              <a:t>Why Work Zone Impact Analyses?</a:t>
            </a:r>
          </a:p>
        </p:txBody>
      </p:sp>
      <p:sp>
        <p:nvSpPr>
          <p:cNvPr id="13315" name="Rectangle 3"/>
          <p:cNvSpPr>
            <a:spLocks noGrp="1" noChangeArrowheads="1"/>
          </p:cNvSpPr>
          <p:nvPr>
            <p:ph type="body" idx="1"/>
          </p:nvPr>
        </p:nvSpPr>
        <p:spPr>
          <a:xfrm>
            <a:off x="228600" y="1676400"/>
            <a:ext cx="5334000" cy="4495800"/>
          </a:xfrm>
        </p:spPr>
        <p:txBody>
          <a:bodyPr/>
          <a:lstStyle/>
          <a:p>
            <a:r>
              <a:rPr lang="en-US"/>
              <a:t>To gain a clear understanding of the project’s </a:t>
            </a:r>
            <a:r>
              <a:rPr lang="en-US" b="1"/>
              <a:t>mobility &amp; safety</a:t>
            </a:r>
            <a:r>
              <a:rPr lang="en-US"/>
              <a:t> issues</a:t>
            </a:r>
          </a:p>
          <a:p>
            <a:r>
              <a:rPr lang="en-US"/>
              <a:t>Constructability</a:t>
            </a:r>
          </a:p>
          <a:p>
            <a:r>
              <a:rPr lang="en-US"/>
              <a:t>Identify management strategies</a:t>
            </a:r>
          </a:p>
          <a:p>
            <a:r>
              <a:rPr lang="en-US" b="1"/>
              <a:t>May be required!</a:t>
            </a:r>
          </a:p>
        </p:txBody>
      </p:sp>
      <p:pic>
        <p:nvPicPr>
          <p:cNvPr id="13317" name="Picture 4" descr="Person in front of computer screens with traffic analysis models on the screen and a superimposed highway with traffic in the background"/>
          <p:cNvPicPr>
            <a:picLocks noChangeAspect="1" noChangeArrowheads="1"/>
          </p:cNvPicPr>
          <p:nvPr/>
        </p:nvPicPr>
        <p:blipFill>
          <a:blip r:embed="rId3" cstate="print"/>
          <a:srcRect t="40919"/>
          <a:stretch>
            <a:fillRect/>
          </a:stretch>
        </p:blipFill>
        <p:spPr bwMode="auto">
          <a:xfrm>
            <a:off x="5486400" y="2133600"/>
            <a:ext cx="3306763" cy="28956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2DF105A7-C6A0-5481-425F-43A2581C6BA9}"/>
              </a:ext>
            </a:extLst>
          </p:cNvPr>
          <p:cNvSpPr/>
          <p:nvPr/>
        </p:nvSpPr>
        <p:spPr>
          <a:xfrm>
            <a:off x="7880738" y="5105400"/>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0" y="-76200"/>
            <a:ext cx="9144000" cy="1524000"/>
          </a:xfrm>
        </p:spPr>
        <p:txBody>
          <a:bodyPr/>
          <a:lstStyle/>
          <a:p>
            <a:pPr>
              <a:defRPr/>
            </a:pPr>
            <a:r>
              <a:rPr lang="en-US" dirty="0"/>
              <a:t>Why Work Zone Traffic</a:t>
            </a:r>
            <a:br>
              <a:rPr lang="en-US" dirty="0"/>
            </a:br>
            <a:r>
              <a:rPr lang="en-US" dirty="0"/>
              <a:t>Impact Analyses?</a:t>
            </a:r>
          </a:p>
        </p:txBody>
      </p:sp>
      <p:sp>
        <p:nvSpPr>
          <p:cNvPr id="3" name="Content Placeholder 2"/>
          <p:cNvSpPr>
            <a:spLocks noGrp="1"/>
          </p:cNvSpPr>
          <p:nvPr>
            <p:ph idx="1"/>
          </p:nvPr>
        </p:nvSpPr>
        <p:spPr>
          <a:xfrm>
            <a:off x="381000" y="2286000"/>
            <a:ext cx="8458200" cy="2819400"/>
          </a:xfrm>
        </p:spPr>
        <p:txBody>
          <a:bodyPr/>
          <a:lstStyle/>
          <a:p>
            <a:pPr marL="0" indent="0" algn="ctr">
              <a:buFontTx/>
              <a:buNone/>
              <a:defRPr/>
            </a:pPr>
            <a:r>
              <a:rPr lang="en-US" sz="4400" b="1" dirty="0"/>
              <a:t>To systematically assess the work zone impacts of projects and take appropriate action to manage these impacts</a:t>
            </a:r>
          </a:p>
          <a:p>
            <a:pPr>
              <a:defRPr/>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Fundamental Principles</a:t>
            </a:r>
            <a:br>
              <a:rPr lang="en-US" dirty="0"/>
            </a:br>
            <a:r>
              <a:rPr lang="en-US" dirty="0"/>
              <a:t>of TTC State:</a:t>
            </a:r>
          </a:p>
        </p:txBody>
      </p:sp>
      <p:sp>
        <p:nvSpPr>
          <p:cNvPr id="15363" name="Content Placeholder 2"/>
          <p:cNvSpPr>
            <a:spLocks noGrp="1"/>
          </p:cNvSpPr>
          <p:nvPr>
            <p:ph idx="1"/>
          </p:nvPr>
        </p:nvSpPr>
        <p:spPr>
          <a:xfrm>
            <a:off x="381000" y="1600200"/>
            <a:ext cx="7010400" cy="4343400"/>
          </a:xfrm>
        </p:spPr>
        <p:txBody>
          <a:bodyPr/>
          <a:lstStyle/>
          <a:p>
            <a:r>
              <a:rPr lang="en-US" b="1" dirty="0"/>
              <a:t>“Road user movement (mobility) should be inhibited as little as practical”</a:t>
            </a:r>
          </a:p>
          <a:p>
            <a:pPr lvl="1"/>
            <a:r>
              <a:rPr lang="en-US" dirty="0"/>
              <a:t>Ensure the impact to users is minimal</a:t>
            </a:r>
          </a:p>
          <a:p>
            <a:pPr lvl="1"/>
            <a:r>
              <a:rPr lang="en-US" dirty="0"/>
              <a:t>Avoid congestion if possible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Example</a:t>
            </a:r>
          </a:p>
        </p:txBody>
      </p:sp>
      <p:sp>
        <p:nvSpPr>
          <p:cNvPr id="16387" name="Content Placeholder 2"/>
          <p:cNvSpPr>
            <a:spLocks noGrp="1"/>
          </p:cNvSpPr>
          <p:nvPr>
            <p:ph idx="1"/>
          </p:nvPr>
        </p:nvSpPr>
        <p:spPr>
          <a:xfrm>
            <a:off x="381000" y="1752600"/>
            <a:ext cx="8763000" cy="4343400"/>
          </a:xfrm>
        </p:spPr>
        <p:txBody>
          <a:bodyPr/>
          <a:lstStyle/>
          <a:p>
            <a:r>
              <a:rPr lang="en-US" dirty="0"/>
              <a:t>Analysis may discover that a queue may extend beyond the advance warning signs, so</a:t>
            </a:r>
          </a:p>
          <a:p>
            <a:pPr lvl="1"/>
            <a:r>
              <a:rPr lang="en-US" dirty="0"/>
              <a:t>Other strategies may be deployed</a:t>
            </a:r>
          </a:p>
          <a:p>
            <a:pPr lvl="1"/>
            <a:r>
              <a:rPr lang="en-US" dirty="0"/>
              <a:t>End-of-queue crashes may be avoided</a:t>
            </a:r>
          </a:p>
        </p:txBody>
      </p:sp>
      <p:pic>
        <p:nvPicPr>
          <p:cNvPr id="3" name="Picture 2" descr="Lane shift in a work zone with channelizing devices and pavement markings">
            <a:extLst>
              <a:ext uri="{FF2B5EF4-FFF2-40B4-BE49-F238E27FC236}">
                <a16:creationId xmlns:a16="http://schemas.microsoft.com/office/drawing/2014/main" id="{020A70E9-4A06-2686-B1BB-97D86DCFFC60}"/>
              </a:ext>
            </a:extLst>
          </p:cNvPr>
          <p:cNvPicPr>
            <a:picLocks noChangeAspect="1"/>
          </p:cNvPicPr>
          <p:nvPr/>
        </p:nvPicPr>
        <p:blipFill>
          <a:blip r:embed="rId3"/>
          <a:stretch>
            <a:fillRect/>
          </a:stretch>
        </p:blipFill>
        <p:spPr>
          <a:xfrm>
            <a:off x="1905000" y="4038600"/>
            <a:ext cx="5702113" cy="2216639"/>
          </a:xfrm>
          <a:prstGeom prst="rect">
            <a:avLst/>
          </a:prstGeom>
        </p:spPr>
      </p:pic>
      <p:sp>
        <p:nvSpPr>
          <p:cNvPr id="5" name="Google Shape;74;p1">
            <a:extLst>
              <a:ext uri="{FF2B5EF4-FFF2-40B4-BE49-F238E27FC236}">
                <a16:creationId xmlns:a16="http://schemas.microsoft.com/office/drawing/2014/main" id="{61FCBC07-6A55-7139-091E-DB7F987E42FA}"/>
              </a:ext>
            </a:extLst>
          </p:cNvPr>
          <p:cNvSpPr/>
          <p:nvPr/>
        </p:nvSpPr>
        <p:spPr>
          <a:xfrm>
            <a:off x="6400800" y="6378737"/>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When to Assess Work Zone Impacts?</a:t>
            </a:r>
          </a:p>
        </p:txBody>
      </p:sp>
      <p:sp>
        <p:nvSpPr>
          <p:cNvPr id="17411" name="Content Placeholder 2"/>
          <p:cNvSpPr>
            <a:spLocks noGrp="1"/>
          </p:cNvSpPr>
          <p:nvPr>
            <p:ph idx="1"/>
          </p:nvPr>
        </p:nvSpPr>
        <p:spPr>
          <a:xfrm>
            <a:off x="533400" y="1752600"/>
            <a:ext cx="3962400" cy="4343400"/>
          </a:xfrm>
        </p:spPr>
        <p:txBody>
          <a:bodyPr/>
          <a:lstStyle/>
          <a:p>
            <a:r>
              <a:rPr lang="en-US"/>
              <a:t>During systems planning</a:t>
            </a:r>
          </a:p>
          <a:p>
            <a:r>
              <a:rPr lang="en-US"/>
              <a:t>Throughout the entire project’s lifecycle!</a:t>
            </a:r>
          </a:p>
        </p:txBody>
      </p:sp>
      <p:pic>
        <p:nvPicPr>
          <p:cNvPr id="17412" name="Picture 2" descr="Orange and white traffic contes on the street with an orange and white barrier"/>
          <p:cNvPicPr>
            <a:picLocks noChangeAspect="1" noChangeArrowheads="1"/>
          </p:cNvPicPr>
          <p:nvPr/>
        </p:nvPicPr>
        <p:blipFill>
          <a:blip r:embed="rId3" cstate="print"/>
          <a:srcRect/>
          <a:stretch>
            <a:fillRect/>
          </a:stretch>
        </p:blipFill>
        <p:spPr bwMode="auto">
          <a:xfrm>
            <a:off x="4876800" y="1752600"/>
            <a:ext cx="3048000" cy="45720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4D3DFD05-E209-8B65-C3D2-71534F43430D}"/>
              </a:ext>
            </a:extLst>
          </p:cNvPr>
          <p:cNvSpPr/>
          <p:nvPr/>
        </p:nvSpPr>
        <p:spPr>
          <a:xfrm>
            <a:off x="6867726" y="6347012"/>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0" y="0"/>
            <a:ext cx="9144000" cy="1219200"/>
          </a:xfrm>
        </p:spPr>
        <p:txBody>
          <a:bodyPr/>
          <a:lstStyle/>
          <a:p>
            <a:pPr>
              <a:defRPr/>
            </a:pPr>
            <a:r>
              <a:rPr lang="en-US" dirty="0"/>
              <a:t>In Summary..</a:t>
            </a:r>
          </a:p>
        </p:txBody>
      </p:sp>
      <p:sp>
        <p:nvSpPr>
          <p:cNvPr id="18434" name="Content Placeholder 2"/>
          <p:cNvSpPr>
            <a:spLocks noGrp="1"/>
          </p:cNvSpPr>
          <p:nvPr>
            <p:ph idx="1"/>
          </p:nvPr>
        </p:nvSpPr>
        <p:spPr>
          <a:xfrm>
            <a:off x="533400" y="1981200"/>
            <a:ext cx="8077200" cy="2819400"/>
          </a:xfrm>
        </p:spPr>
        <p:txBody>
          <a:bodyPr/>
          <a:lstStyle/>
          <a:p>
            <a:pPr marL="0" indent="0" algn="ctr">
              <a:buFontTx/>
              <a:buNone/>
            </a:pPr>
            <a:r>
              <a:rPr lang="en-US" sz="3600" b="1" dirty="0"/>
              <a:t>We must analyze WZ traffic impacts to inhibit road user movement as little as practical and to improve safety and mobility!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The Challenge</a:t>
            </a:r>
          </a:p>
        </p:txBody>
      </p:sp>
      <p:sp>
        <p:nvSpPr>
          <p:cNvPr id="3" name="Content Placeholder 2"/>
          <p:cNvSpPr>
            <a:spLocks noGrp="1"/>
          </p:cNvSpPr>
          <p:nvPr>
            <p:ph idx="1"/>
          </p:nvPr>
        </p:nvSpPr>
        <p:spPr>
          <a:xfrm>
            <a:off x="457200" y="1905000"/>
            <a:ext cx="4953000" cy="4343400"/>
          </a:xfrm>
        </p:spPr>
        <p:txBody>
          <a:bodyPr/>
          <a:lstStyle/>
          <a:p>
            <a:pPr marL="0" indent="0" algn="ctr">
              <a:buFontTx/>
              <a:buNone/>
              <a:defRPr/>
            </a:pPr>
            <a:r>
              <a:rPr lang="en-US" sz="3600" b="1" dirty="0"/>
              <a:t>How to </a:t>
            </a:r>
            <a:r>
              <a:rPr lang="en-US" sz="3600" b="1" kern="1200" dirty="0"/>
              <a:t>achieve constructability without compromising safety and mobility?</a:t>
            </a:r>
            <a:endParaRPr lang="en-US" sz="36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title"/>
          </p:nvPr>
        </p:nvSpPr>
        <p:spPr>
          <a:xfrm>
            <a:off x="0" y="0"/>
            <a:ext cx="9144000" cy="1325563"/>
          </a:xfrm>
        </p:spPr>
        <p:txBody>
          <a:bodyPr/>
          <a:lstStyle/>
          <a:p>
            <a:pPr>
              <a:defRPr/>
            </a:pPr>
            <a:r>
              <a:rPr lang="en-US" dirty="0"/>
              <a:t>Assessing and Managing</a:t>
            </a:r>
            <a:br>
              <a:rPr lang="en-US" dirty="0"/>
            </a:br>
            <a:r>
              <a:rPr lang="en-US" dirty="0"/>
              <a:t>Work Zone Impacts Lies in:</a:t>
            </a:r>
          </a:p>
        </p:txBody>
      </p:sp>
      <p:sp>
        <p:nvSpPr>
          <p:cNvPr id="20482" name="Rectangle 2"/>
          <p:cNvSpPr>
            <a:spLocks noGrp="1" noChangeArrowheads="1"/>
          </p:cNvSpPr>
          <p:nvPr>
            <p:ph type="body" idx="1"/>
          </p:nvPr>
        </p:nvSpPr>
        <p:spPr>
          <a:xfrm>
            <a:off x="381000" y="1676400"/>
            <a:ext cx="4419600" cy="4343400"/>
          </a:xfrm>
        </p:spPr>
        <p:txBody>
          <a:bodyPr/>
          <a:lstStyle/>
          <a:p>
            <a:r>
              <a:rPr lang="en-US" dirty="0"/>
              <a:t>Maximizing the </a:t>
            </a:r>
            <a:r>
              <a:rPr lang="en-US" b="1" dirty="0"/>
              <a:t>safety</a:t>
            </a:r>
            <a:r>
              <a:rPr lang="en-US" dirty="0"/>
              <a:t> of users and workers</a:t>
            </a:r>
          </a:p>
          <a:p>
            <a:r>
              <a:rPr lang="en-US" dirty="0"/>
              <a:t>Optimizing</a:t>
            </a:r>
            <a:r>
              <a:rPr lang="en-US" b="1" dirty="0"/>
              <a:t> Mobility</a:t>
            </a:r>
            <a:r>
              <a:rPr lang="en-US" dirty="0"/>
              <a:t> (and accessibility)</a:t>
            </a:r>
          </a:p>
          <a:p>
            <a:r>
              <a:rPr lang="en-US" b="1" dirty="0"/>
              <a:t>Constructability</a:t>
            </a:r>
          </a:p>
          <a:p>
            <a:pPr lvl="1"/>
            <a:r>
              <a:rPr lang="en-US" dirty="0"/>
              <a:t>Planning, designing and building projects efficiently</a:t>
            </a:r>
          </a:p>
          <a:p>
            <a:pPr lvl="1"/>
            <a:endParaRPr lang="en-US" dirty="0"/>
          </a:p>
        </p:txBody>
      </p:sp>
      <p:pic>
        <p:nvPicPr>
          <p:cNvPr id="4" name="Picture 2" descr="Orange and white drum in the street"/>
          <p:cNvPicPr>
            <a:picLocks noChangeAspect="1" noChangeArrowheads="1"/>
          </p:cNvPicPr>
          <p:nvPr/>
        </p:nvPicPr>
        <p:blipFill>
          <a:blip r:embed="rId3" cstate="print"/>
          <a:srcRect/>
          <a:stretch>
            <a:fillRect/>
          </a:stretch>
        </p:blipFill>
        <p:spPr bwMode="auto">
          <a:xfrm>
            <a:off x="5029200" y="1676400"/>
            <a:ext cx="2866400" cy="4495800"/>
          </a:xfrm>
          <a:prstGeom prst="rect">
            <a:avLst/>
          </a:prstGeom>
          <a:noFill/>
        </p:spPr>
      </p:pic>
      <p:sp>
        <p:nvSpPr>
          <p:cNvPr id="6" name="Google Shape;74;p1">
            <a:extLst>
              <a:ext uri="{FF2B5EF4-FFF2-40B4-BE49-F238E27FC236}">
                <a16:creationId xmlns:a16="http://schemas.microsoft.com/office/drawing/2014/main" id="{4E19FBFA-9034-E4B3-7319-05F5AC2B527D}"/>
              </a:ext>
            </a:extLst>
          </p:cNvPr>
          <p:cNvSpPr/>
          <p:nvPr/>
        </p:nvSpPr>
        <p:spPr>
          <a:xfrm>
            <a:off x="6860938" y="6243918"/>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0" y="0"/>
            <a:ext cx="9144000" cy="1295400"/>
          </a:xfrm>
        </p:spPr>
        <p:txBody>
          <a:bodyPr/>
          <a:lstStyle/>
          <a:p>
            <a:pPr>
              <a:defRPr/>
            </a:pPr>
            <a:r>
              <a:rPr lang="en-US" dirty="0"/>
              <a:t>Module Objectives</a:t>
            </a:r>
          </a:p>
        </p:txBody>
      </p:sp>
      <p:sp>
        <p:nvSpPr>
          <p:cNvPr id="3075" name="Rectangle 3"/>
          <p:cNvSpPr>
            <a:spLocks noGrp="1" noChangeArrowheads="1"/>
          </p:cNvSpPr>
          <p:nvPr>
            <p:ph type="body" idx="1"/>
          </p:nvPr>
        </p:nvSpPr>
        <p:spPr>
          <a:xfrm>
            <a:off x="457200" y="1828800"/>
            <a:ext cx="8229600" cy="4343400"/>
          </a:xfrm>
        </p:spPr>
        <p:txBody>
          <a:bodyPr/>
          <a:lstStyle/>
          <a:p>
            <a:r>
              <a:rPr lang="en-US"/>
              <a:t>Discuss why and when to consider work zone traffic impact analysis</a:t>
            </a:r>
          </a:p>
          <a:p>
            <a:r>
              <a:rPr lang="en-US"/>
              <a:t>Discuss issues and challenges associated with highway work zones</a:t>
            </a:r>
          </a:p>
          <a:p>
            <a:r>
              <a:rPr lang="en-US"/>
              <a:t>Discuss the Transportation Management Plan (TMP) requirements</a:t>
            </a:r>
          </a:p>
          <a:p>
            <a:endParaRPr 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Impact Assessment isan Iterative Process"/>
          <p:cNvSpPr>
            <a:spLocks noGrp="1"/>
          </p:cNvSpPr>
          <p:nvPr>
            <p:ph type="title"/>
          </p:nvPr>
        </p:nvSpPr>
        <p:spPr>
          <a:xfrm>
            <a:off x="0" y="0"/>
            <a:ext cx="9144000" cy="1295400"/>
          </a:xfrm>
          <a:solidFill>
            <a:schemeClr val="bg1"/>
          </a:solidFill>
        </p:spPr>
        <p:txBody>
          <a:bodyPr/>
          <a:lstStyle/>
          <a:p>
            <a:pPr>
              <a:defRPr/>
            </a:pPr>
            <a:r>
              <a:rPr lang="en-US" dirty="0"/>
              <a:t>Impact Assessment is</a:t>
            </a:r>
            <a:br>
              <a:rPr lang="en-US" dirty="0"/>
            </a:br>
            <a:r>
              <a:rPr lang="en-US" dirty="0"/>
              <a:t>an Iterative Process</a:t>
            </a:r>
          </a:p>
        </p:txBody>
      </p:sp>
      <p:graphicFrame>
        <p:nvGraphicFramePr>
          <p:cNvPr id="9" name="Diagram 8">
            <a:extLs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1891723067"/>
              </p:ext>
            </p:extLst>
          </p:nvPr>
        </p:nvGraphicFramePr>
        <p:xfrm>
          <a:off x="609600" y="1676400"/>
          <a:ext cx="8153400"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Google Shape;74;p1">
            <a:extLst>
              <a:ext uri="{FF2B5EF4-FFF2-40B4-BE49-F238E27FC236}">
                <a16:creationId xmlns:a16="http://schemas.microsoft.com/office/drawing/2014/main" id="{27B74311-CE22-AD56-9E32-B7E27AF981F6}"/>
              </a:ext>
            </a:extLst>
          </p:cNvPr>
          <p:cNvSpPr/>
          <p:nvPr/>
        </p:nvSpPr>
        <p:spPr>
          <a:xfrm>
            <a:off x="6781800" y="6248400"/>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pPr>
              <a:defRPr/>
            </a:pPr>
            <a:r>
              <a:rPr lang="en-US" sz="4800" dirty="0"/>
              <a:t>Conflicting Goals?</a:t>
            </a:r>
          </a:p>
        </p:txBody>
      </p:sp>
      <p:sp>
        <p:nvSpPr>
          <p:cNvPr id="9" name="Rectangle 8" descr="Mobility&#10;Keep costs down&#10;"/>
          <p:cNvSpPr/>
          <p:nvPr/>
        </p:nvSpPr>
        <p:spPr>
          <a:xfrm>
            <a:off x="381000" y="3679825"/>
            <a:ext cx="4114800" cy="1447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buFontTx/>
              <a:buChar char="•"/>
              <a:defRPr/>
            </a:pPr>
            <a:r>
              <a:rPr lang="en-US" sz="3600" b="1" dirty="0">
                <a:solidFill>
                  <a:schemeClr val="tx1"/>
                </a:solidFill>
                <a:latin typeface="Calibri" pitchFamily="34" charset="0"/>
              </a:rPr>
              <a:t>Mobility</a:t>
            </a:r>
          </a:p>
          <a:p>
            <a:pPr marL="342900" indent="-342900">
              <a:buFontTx/>
              <a:buChar char="•"/>
              <a:defRPr/>
            </a:pPr>
            <a:r>
              <a:rPr lang="en-US" sz="3600" b="1" dirty="0">
                <a:solidFill>
                  <a:schemeClr val="tx1"/>
                </a:solidFill>
                <a:latin typeface="Calibri" pitchFamily="34" charset="0"/>
              </a:rPr>
              <a:t>Keep costs down</a:t>
            </a:r>
          </a:p>
        </p:txBody>
      </p:sp>
      <p:sp>
        <p:nvSpPr>
          <p:cNvPr id="8" name="Rectangle 7" descr="Maximum levels&#10;of safety&#10;"/>
          <p:cNvSpPr/>
          <p:nvPr/>
        </p:nvSpPr>
        <p:spPr>
          <a:xfrm>
            <a:off x="5257800" y="3679825"/>
            <a:ext cx="3429000" cy="1371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b="1" dirty="0">
                <a:solidFill>
                  <a:schemeClr val="tx1"/>
                </a:solidFill>
                <a:latin typeface="Calibri" pitchFamily="34" charset="0"/>
              </a:rPr>
              <a:t>Maximum levels</a:t>
            </a:r>
          </a:p>
          <a:p>
            <a:pPr algn="ctr">
              <a:defRPr/>
            </a:pPr>
            <a:r>
              <a:rPr lang="en-US" sz="3600" b="1" dirty="0">
                <a:solidFill>
                  <a:schemeClr val="tx1"/>
                </a:solidFill>
                <a:latin typeface="Calibri" pitchFamily="34" charset="0"/>
              </a:rPr>
              <a:t>of safety</a:t>
            </a:r>
          </a:p>
        </p:txBody>
      </p:sp>
      <p:sp>
        <p:nvSpPr>
          <p:cNvPr id="10" name="Text Box 5" descr="We want to maximize mobility while&#10;maintaining safety &amp; constructability!"/>
          <p:cNvSpPr txBox="1">
            <a:spLocks noChangeArrowheads="1"/>
          </p:cNvSpPr>
          <p:nvPr/>
        </p:nvSpPr>
        <p:spPr bwMode="auto">
          <a:xfrm>
            <a:off x="0" y="5562600"/>
            <a:ext cx="9144000" cy="1077913"/>
          </a:xfrm>
          <a:prstGeom prst="rect">
            <a:avLst/>
          </a:prstGeom>
          <a:solidFill>
            <a:schemeClr val="bg1"/>
          </a:solidFill>
          <a:ln w="9525">
            <a:solidFill>
              <a:srgbClr val="C00000"/>
            </a:solidFill>
            <a:miter lim="800000"/>
            <a:headEnd/>
            <a:tailEnd/>
          </a:ln>
          <a:effectLst>
            <a:innerShdw blurRad="63500" dist="50800" dir="16200000">
              <a:prstClr val="black">
                <a:alpha val="50000"/>
              </a:prstClr>
            </a:innerShdw>
          </a:effectLst>
        </p:spPr>
        <p:txBody>
          <a:bodyPr>
            <a:spAutoFit/>
          </a:bodyPr>
          <a:lstStyle/>
          <a:p>
            <a:pPr algn="ctr">
              <a:defRPr/>
            </a:pPr>
            <a:r>
              <a:rPr lang="en-US" sz="3200" b="1" dirty="0">
                <a:latin typeface="Calibri" pitchFamily="34" charset="0"/>
              </a:rPr>
              <a:t>We want to maximize mobility while</a:t>
            </a:r>
          </a:p>
          <a:p>
            <a:pPr algn="ctr">
              <a:defRPr/>
            </a:pPr>
            <a:r>
              <a:rPr lang="en-US" sz="3200" b="1" dirty="0">
                <a:latin typeface="Calibri" pitchFamily="34" charset="0"/>
              </a:rPr>
              <a:t>maintaining safety &amp; constructability!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Who Does the WZ Impact Analysis?</a:t>
            </a:r>
          </a:p>
        </p:txBody>
      </p:sp>
      <p:sp>
        <p:nvSpPr>
          <p:cNvPr id="23555" name="Content Placeholder 2"/>
          <p:cNvSpPr>
            <a:spLocks noGrp="1"/>
          </p:cNvSpPr>
          <p:nvPr>
            <p:ph idx="1"/>
          </p:nvPr>
        </p:nvSpPr>
        <p:spPr>
          <a:xfrm>
            <a:off x="685800" y="1676400"/>
            <a:ext cx="6400800" cy="4343400"/>
          </a:xfrm>
        </p:spPr>
        <p:txBody>
          <a:bodyPr/>
          <a:lstStyle/>
          <a:p>
            <a:r>
              <a:rPr lang="en-US" dirty="0"/>
              <a:t>The project owner?</a:t>
            </a:r>
          </a:p>
          <a:p>
            <a:pPr lvl="1"/>
            <a:r>
              <a:rPr lang="en-US" dirty="0"/>
              <a:t>Planning</a:t>
            </a:r>
          </a:p>
          <a:p>
            <a:pPr lvl="1"/>
            <a:r>
              <a:rPr lang="en-US" dirty="0"/>
              <a:t>Design</a:t>
            </a:r>
          </a:p>
          <a:p>
            <a:pPr lvl="1"/>
            <a:r>
              <a:rPr lang="en-US" dirty="0"/>
              <a:t>Construction</a:t>
            </a:r>
          </a:p>
          <a:p>
            <a:pPr lvl="1"/>
            <a:r>
              <a:rPr lang="en-US" dirty="0"/>
              <a:t>M&amp;O (contractor?)</a:t>
            </a:r>
          </a:p>
          <a:p>
            <a:r>
              <a:rPr lang="en-US" dirty="0"/>
              <a:t>Others?</a:t>
            </a:r>
          </a:p>
          <a:p>
            <a:r>
              <a:rPr lang="en-US" dirty="0"/>
              <a:t>All of the above?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title"/>
          </p:nvPr>
        </p:nvSpPr>
        <p:spPr>
          <a:xfrm>
            <a:off x="0" y="0"/>
            <a:ext cx="9144000" cy="1325563"/>
          </a:xfrm>
        </p:spPr>
        <p:txBody>
          <a:bodyPr/>
          <a:lstStyle/>
          <a:p>
            <a:pPr>
              <a:defRPr/>
            </a:pPr>
            <a:r>
              <a:rPr lang="en-US" dirty="0"/>
              <a:t>The Designer’s Role</a:t>
            </a:r>
          </a:p>
        </p:txBody>
      </p:sp>
      <p:sp>
        <p:nvSpPr>
          <p:cNvPr id="24578" name="Rectangle 2"/>
          <p:cNvSpPr>
            <a:spLocks noGrp="1" noChangeArrowheads="1"/>
          </p:cNvSpPr>
          <p:nvPr>
            <p:ph type="body" idx="1"/>
          </p:nvPr>
        </p:nvSpPr>
        <p:spPr>
          <a:xfrm>
            <a:off x="304800" y="1752600"/>
            <a:ext cx="7239000" cy="4419600"/>
          </a:xfrm>
        </p:spPr>
        <p:txBody>
          <a:bodyPr/>
          <a:lstStyle/>
          <a:p>
            <a:r>
              <a:rPr lang="en-US" dirty="0"/>
              <a:t>To consider </a:t>
            </a:r>
            <a:r>
              <a:rPr lang="en-US" b="1" dirty="0"/>
              <a:t>ALL</a:t>
            </a:r>
            <a:r>
              <a:rPr lang="en-US" dirty="0"/>
              <a:t> factors and </a:t>
            </a:r>
            <a:r>
              <a:rPr lang="en-US" b="1" dirty="0"/>
              <a:t>ALL</a:t>
            </a:r>
            <a:r>
              <a:rPr lang="en-US" dirty="0"/>
              <a:t> users involved, the standards and guidelines, </a:t>
            </a:r>
            <a:r>
              <a:rPr lang="en-US" b="1" dirty="0"/>
              <a:t>traffic impact analysis </a:t>
            </a:r>
            <a:r>
              <a:rPr lang="en-US" dirty="0"/>
              <a:t>and apply engineering judgment to develop the </a:t>
            </a:r>
            <a:r>
              <a:rPr lang="en-US" b="1" dirty="0"/>
              <a:t>BEST</a:t>
            </a:r>
            <a:r>
              <a:rPr lang="en-US" dirty="0"/>
              <a:t> possible </a:t>
            </a:r>
            <a:r>
              <a:rPr lang="en-US" b="1" dirty="0"/>
              <a:t>design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title"/>
          </p:nvPr>
        </p:nvSpPr>
        <p:spPr>
          <a:xfrm>
            <a:off x="0" y="0"/>
            <a:ext cx="9144000" cy="1325563"/>
          </a:xfrm>
        </p:spPr>
        <p:txBody>
          <a:bodyPr/>
          <a:lstStyle/>
          <a:p>
            <a:pPr>
              <a:defRPr/>
            </a:pPr>
            <a:r>
              <a:rPr lang="en-US" dirty="0"/>
              <a:t>Types of Decisions</a:t>
            </a:r>
          </a:p>
        </p:txBody>
      </p:sp>
      <p:sp>
        <p:nvSpPr>
          <p:cNvPr id="25602" name="Rectangle 2"/>
          <p:cNvSpPr>
            <a:spLocks noGrp="1" noChangeArrowheads="1"/>
          </p:cNvSpPr>
          <p:nvPr>
            <p:ph type="body" idx="1"/>
          </p:nvPr>
        </p:nvSpPr>
        <p:spPr>
          <a:xfrm>
            <a:off x="685800" y="1905000"/>
            <a:ext cx="4953000" cy="4419600"/>
          </a:xfrm>
        </p:spPr>
        <p:txBody>
          <a:bodyPr/>
          <a:lstStyle/>
          <a:p>
            <a:r>
              <a:rPr lang="en-US"/>
              <a:t>Scheduling</a:t>
            </a:r>
          </a:p>
          <a:p>
            <a:r>
              <a:rPr lang="en-US"/>
              <a:t>Application</a:t>
            </a:r>
          </a:p>
          <a:p>
            <a:r>
              <a:rPr lang="en-US"/>
              <a:t>Transportation Management Plan (TMP)</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Scheduling Decisions</a:t>
            </a:r>
          </a:p>
        </p:txBody>
      </p:sp>
      <p:sp>
        <p:nvSpPr>
          <p:cNvPr id="26627" name="Content Placeholder 2"/>
          <p:cNvSpPr>
            <a:spLocks noGrp="1"/>
          </p:cNvSpPr>
          <p:nvPr>
            <p:ph idx="1"/>
          </p:nvPr>
        </p:nvSpPr>
        <p:spPr>
          <a:xfrm>
            <a:off x="609600" y="1676400"/>
            <a:ext cx="3810000" cy="4572000"/>
          </a:xfrm>
        </p:spPr>
        <p:txBody>
          <a:bodyPr/>
          <a:lstStyle/>
          <a:p>
            <a:r>
              <a:rPr lang="en-US" dirty="0"/>
              <a:t>Time of day</a:t>
            </a:r>
          </a:p>
          <a:p>
            <a:r>
              <a:rPr lang="en-US" dirty="0"/>
              <a:t>Day vs. night</a:t>
            </a:r>
          </a:p>
          <a:p>
            <a:r>
              <a:rPr lang="en-US" dirty="0"/>
              <a:t>Day of week</a:t>
            </a:r>
          </a:p>
          <a:p>
            <a:r>
              <a:rPr lang="en-US" dirty="0"/>
              <a:t>Time of year</a:t>
            </a:r>
          </a:p>
          <a:p>
            <a:pPr lvl="1"/>
            <a:r>
              <a:rPr lang="en-US" dirty="0"/>
              <a:t>i.e., Summer only</a:t>
            </a:r>
          </a:p>
          <a:p>
            <a:r>
              <a:rPr lang="en-US" dirty="0"/>
              <a:t>Phasing and staging</a:t>
            </a:r>
          </a:p>
        </p:txBody>
      </p:sp>
      <p:pic>
        <p:nvPicPr>
          <p:cNvPr id="26628" name="Picture 2" descr="Bridge being construction using cranes">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4267200" y="1828800"/>
            <a:ext cx="4292600" cy="321945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C4F9C7A9-5762-95CD-6A60-F741C3E11AD9}"/>
              </a:ext>
            </a:extLst>
          </p:cNvPr>
          <p:cNvSpPr/>
          <p:nvPr/>
        </p:nvSpPr>
        <p:spPr>
          <a:xfrm>
            <a:off x="7315200" y="5125571"/>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Application Decisions</a:t>
            </a:r>
          </a:p>
        </p:txBody>
      </p:sp>
      <p:sp>
        <p:nvSpPr>
          <p:cNvPr id="27651" name="Content Placeholder 2"/>
          <p:cNvSpPr>
            <a:spLocks noGrp="1"/>
          </p:cNvSpPr>
          <p:nvPr>
            <p:ph idx="1"/>
          </p:nvPr>
        </p:nvSpPr>
        <p:spPr/>
        <p:txBody>
          <a:bodyPr/>
          <a:lstStyle/>
          <a:p>
            <a:r>
              <a:rPr lang="en-US"/>
              <a:t>Construction techniques</a:t>
            </a:r>
          </a:p>
          <a:p>
            <a:pPr lvl="1"/>
            <a:r>
              <a:rPr lang="en-US"/>
              <a:t>i.e., cast in place vs. precast</a:t>
            </a:r>
          </a:p>
        </p:txBody>
      </p:sp>
      <p:pic>
        <p:nvPicPr>
          <p:cNvPr id="5" name="Picture 2" descr="Box girder connections using accelerated construction with traffic control alternative flow in one-lane using portable traffic signals.&#10;&#10;">
            <a:extLst>
              <a:ext uri="{FF2B5EF4-FFF2-40B4-BE49-F238E27FC236}">
                <a16:creationId xmlns:a16="http://schemas.microsoft.com/office/drawing/2014/main" id="{5920E67C-2EFD-9522-B997-C4AA2B83AF54}"/>
              </a:ext>
            </a:extLst>
          </p:cNvPr>
          <p:cNvPicPr preferRelativeResize="0">
            <a:picLocks noChangeArrowheads="1"/>
          </p:cNvPicPr>
          <p:nvPr/>
        </p:nvPicPr>
        <p:blipFill>
          <a:blip r:embed="rId3" cstate="print"/>
          <a:srcRect/>
          <a:stretch>
            <a:fillRect/>
          </a:stretch>
        </p:blipFill>
        <p:spPr bwMode="auto">
          <a:xfrm>
            <a:off x="2438400" y="3124200"/>
            <a:ext cx="4572000" cy="3276600"/>
          </a:xfrm>
          <a:prstGeom prst="rect">
            <a:avLst/>
          </a:prstGeom>
          <a:noFill/>
          <a:ln w="9525">
            <a:noFill/>
            <a:miter lim="800000"/>
            <a:headEnd/>
            <a:tailEnd/>
          </a:ln>
          <a:effectLst/>
        </p:spPr>
      </p:pic>
      <p:sp>
        <p:nvSpPr>
          <p:cNvPr id="7" name="Google Shape;74;p1">
            <a:extLst>
              <a:ext uri="{FF2B5EF4-FFF2-40B4-BE49-F238E27FC236}">
                <a16:creationId xmlns:a16="http://schemas.microsoft.com/office/drawing/2014/main" id="{F1DEB402-19B4-3010-2ACD-D2E348AB7B64}"/>
              </a:ext>
            </a:extLst>
          </p:cNvPr>
          <p:cNvSpPr/>
          <p:nvPr/>
        </p:nvSpPr>
        <p:spPr>
          <a:xfrm>
            <a:off x="6096000" y="6414595"/>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Transportation Management Plan (TMP) Decisions </a:t>
            </a:r>
          </a:p>
        </p:txBody>
      </p:sp>
      <p:sp>
        <p:nvSpPr>
          <p:cNvPr id="28675" name="Content Placeholder 2"/>
          <p:cNvSpPr>
            <a:spLocks noGrp="1"/>
          </p:cNvSpPr>
          <p:nvPr>
            <p:ph idx="1"/>
          </p:nvPr>
        </p:nvSpPr>
        <p:spPr>
          <a:xfrm>
            <a:off x="533400" y="1752600"/>
            <a:ext cx="4267200" cy="4343400"/>
          </a:xfrm>
        </p:spPr>
        <p:txBody>
          <a:bodyPr/>
          <a:lstStyle/>
          <a:p>
            <a:r>
              <a:rPr lang="en-US"/>
              <a:t>How traffic will be managed while work zones are in place</a:t>
            </a:r>
          </a:p>
          <a:p>
            <a:r>
              <a:rPr lang="en-US"/>
              <a:t>Which strategies will be implemented to mitigate the impacts of the work zone</a:t>
            </a:r>
          </a:p>
        </p:txBody>
      </p:sp>
      <p:sp>
        <p:nvSpPr>
          <p:cNvPr id="4" name="Rectangle 3" descr="T&#10;M&#10;P"/>
          <p:cNvSpPr/>
          <p:nvPr/>
        </p:nvSpPr>
        <p:spPr>
          <a:xfrm>
            <a:off x="5334000" y="1853148"/>
            <a:ext cx="3200400" cy="3785652"/>
          </a:xfrm>
          <a:prstGeom prst="rect">
            <a:avLst/>
          </a:prstGeom>
          <a:noFill/>
          <a:ln>
            <a:solidFill>
              <a:srgbClr val="C00000"/>
            </a:solidFill>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8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rPr>
              <a:t>T</a:t>
            </a:r>
          </a:p>
          <a:p>
            <a:pPr algn="ctr">
              <a:defRPr/>
            </a:pPr>
            <a:r>
              <a:rPr lang="en-US" sz="8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rPr>
              <a:t>M</a:t>
            </a:r>
          </a:p>
          <a:p>
            <a:pPr algn="ctr">
              <a:defRPr/>
            </a:pPr>
            <a:r>
              <a:rPr lang="en-US" sz="8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rPr>
              <a:t>P</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pPr>
              <a:defRPr/>
            </a:pPr>
            <a:r>
              <a:rPr lang="en-US" dirty="0"/>
              <a:t>What is a TMP?</a:t>
            </a:r>
          </a:p>
        </p:txBody>
      </p:sp>
      <p:sp>
        <p:nvSpPr>
          <p:cNvPr id="29699" name="Content Placeholder 2"/>
          <p:cNvSpPr>
            <a:spLocks noGrp="1"/>
          </p:cNvSpPr>
          <p:nvPr>
            <p:ph idx="1"/>
          </p:nvPr>
        </p:nvSpPr>
        <p:spPr>
          <a:xfrm>
            <a:off x="762000" y="1752600"/>
            <a:ext cx="5105400" cy="4419600"/>
          </a:xfrm>
        </p:spPr>
        <p:txBody>
          <a:bodyPr/>
          <a:lstStyle/>
          <a:p>
            <a:r>
              <a:rPr lang="en-US" dirty="0"/>
              <a:t>A set of coordinated transportation management </a:t>
            </a:r>
            <a:r>
              <a:rPr lang="en-US" b="1" dirty="0"/>
              <a:t>strategies</a:t>
            </a:r>
            <a:r>
              <a:rPr lang="en-US" dirty="0"/>
              <a:t> to manage the work zone impacts</a:t>
            </a:r>
          </a:p>
          <a:p>
            <a:pPr marL="342900" lvl="1" indent="-342900"/>
            <a:r>
              <a:rPr lang="en-US" b="1" dirty="0"/>
              <a:t>Required for ALL Federal Aid projects</a:t>
            </a:r>
          </a:p>
          <a:p>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Work Zone Safety and Mobility Rule</a:t>
            </a:r>
          </a:p>
        </p:txBody>
      </p:sp>
      <p:sp>
        <p:nvSpPr>
          <p:cNvPr id="30723" name="Content Placeholder 2"/>
          <p:cNvSpPr>
            <a:spLocks noGrp="1"/>
          </p:cNvSpPr>
          <p:nvPr>
            <p:ph idx="1"/>
          </p:nvPr>
        </p:nvSpPr>
        <p:spPr>
          <a:xfrm>
            <a:off x="152400" y="1905000"/>
            <a:ext cx="8610600" cy="1905000"/>
          </a:xfrm>
        </p:spPr>
        <p:txBody>
          <a:bodyPr/>
          <a:lstStyle/>
          <a:p>
            <a:r>
              <a:rPr lang="en-US" dirty="0"/>
              <a:t>All State and local governments that receive Federal-aid funding were required to comply by </a:t>
            </a:r>
            <a:r>
              <a:rPr lang="en-US" b="1" dirty="0"/>
              <a:t>October 12, 07</a:t>
            </a:r>
          </a:p>
          <a:p>
            <a:endParaRPr lang="en-US" dirty="0"/>
          </a:p>
        </p:txBody>
      </p:sp>
      <p:pic>
        <p:nvPicPr>
          <p:cNvPr id="30724" name="Picture 4" descr="Cars on the highway with drums and signs near a concrete barrier"/>
          <p:cNvPicPr>
            <a:picLocks noChangeAspect="1" noChangeArrowheads="1"/>
          </p:cNvPicPr>
          <p:nvPr/>
        </p:nvPicPr>
        <p:blipFill>
          <a:blip r:embed="rId3" cstate="print"/>
          <a:srcRect t="58888"/>
          <a:stretch>
            <a:fillRect/>
          </a:stretch>
        </p:blipFill>
        <p:spPr bwMode="auto">
          <a:xfrm>
            <a:off x="381000" y="3429000"/>
            <a:ext cx="8382000" cy="2584450"/>
          </a:xfrm>
          <a:prstGeom prst="rect">
            <a:avLst/>
          </a:prstGeom>
          <a:noFill/>
          <a:ln w="9525">
            <a:noFill/>
            <a:miter lim="800000"/>
            <a:headEnd/>
            <a:tailEnd/>
          </a:ln>
        </p:spPr>
      </p:pic>
      <p:sp>
        <p:nvSpPr>
          <p:cNvPr id="6" name="Google Shape;74;p1">
            <a:extLst>
              <a:ext uri="{FF2B5EF4-FFF2-40B4-BE49-F238E27FC236}">
                <a16:creationId xmlns:a16="http://schemas.microsoft.com/office/drawing/2014/main" id="{2E42C057-766B-C85A-CC8D-375F244F42FB}"/>
              </a:ext>
            </a:extLst>
          </p:cNvPr>
          <p:cNvSpPr/>
          <p:nvPr/>
        </p:nvSpPr>
        <p:spPr>
          <a:xfrm>
            <a:off x="7620000" y="6013450"/>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WZ Issues and Challenges</a:t>
            </a:r>
          </a:p>
        </p:txBody>
      </p:sp>
      <p:sp>
        <p:nvSpPr>
          <p:cNvPr id="4099" name="Content Placeholder 2"/>
          <p:cNvSpPr>
            <a:spLocks noGrp="1"/>
          </p:cNvSpPr>
          <p:nvPr>
            <p:ph idx="1"/>
          </p:nvPr>
        </p:nvSpPr>
        <p:spPr>
          <a:xfrm>
            <a:off x="533400" y="1752600"/>
            <a:ext cx="5334000" cy="3071813"/>
          </a:xfrm>
        </p:spPr>
        <p:txBody>
          <a:bodyPr/>
          <a:lstStyle/>
          <a:p>
            <a:r>
              <a:rPr lang="en-US" dirty="0"/>
              <a:t>Safety (users and workers)</a:t>
            </a:r>
          </a:p>
          <a:p>
            <a:r>
              <a:rPr lang="en-US" dirty="0"/>
              <a:t>Mobility</a:t>
            </a:r>
          </a:p>
          <a:p>
            <a:pPr lvl="1"/>
            <a:r>
              <a:rPr lang="en-US" dirty="0"/>
              <a:t>Improper designs</a:t>
            </a:r>
          </a:p>
          <a:p>
            <a:r>
              <a:rPr lang="en-US" dirty="0"/>
              <a:t>Public relations</a:t>
            </a:r>
          </a:p>
          <a:p>
            <a:r>
              <a:rPr lang="en-US" dirty="0"/>
              <a:t>Others?</a:t>
            </a:r>
          </a:p>
        </p:txBody>
      </p:sp>
      <p:pic>
        <p:nvPicPr>
          <p:cNvPr id="4100" name="Picture 2" descr="Road Work Ahead sign"/>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867400" y="1828800"/>
            <a:ext cx="3048000" cy="3071813"/>
          </a:xfrm>
          <a:prstGeom prst="rect">
            <a:avLst/>
          </a:prstGeom>
          <a:noFill/>
          <a:ln w="9525">
            <a:noFill/>
            <a:miter lim="800000"/>
            <a:headEnd/>
            <a:tailEnd/>
          </a:ln>
        </p:spPr>
      </p:pic>
      <p:sp>
        <p:nvSpPr>
          <p:cNvPr id="5" name="Text Box 5" descr="Work zone traffic impact analysis can systematically help improve these!"/>
          <p:cNvSpPr txBox="1">
            <a:spLocks noChangeArrowheads="1"/>
          </p:cNvSpPr>
          <p:nvPr/>
        </p:nvSpPr>
        <p:spPr bwMode="auto">
          <a:xfrm>
            <a:off x="685800" y="4865688"/>
            <a:ext cx="7924800" cy="1077912"/>
          </a:xfrm>
          <a:prstGeom prst="rect">
            <a:avLst/>
          </a:prstGeom>
          <a:solidFill>
            <a:schemeClr val="bg1"/>
          </a:solidFill>
          <a:ln w="9525">
            <a:solidFill>
              <a:srgbClr val="C00000"/>
            </a:solidFill>
            <a:miter lim="800000"/>
            <a:headEnd/>
            <a:tailEnd/>
          </a:ln>
        </p:spPr>
        <p:txBody>
          <a:bodyPr>
            <a:spAutoFit/>
          </a:bodyPr>
          <a:lstStyle/>
          <a:p>
            <a:pPr algn="ctr"/>
            <a:r>
              <a:rPr lang="en-US" sz="3200" b="1" dirty="0">
                <a:solidFill>
                  <a:srgbClr val="C00000"/>
                </a:solidFill>
                <a:latin typeface="Calibri" pitchFamily="34" charset="0"/>
              </a:rPr>
              <a:t>Work zone traffic impact analysis can systematically help improve these!</a:t>
            </a:r>
          </a:p>
        </p:txBody>
      </p:sp>
      <p:sp>
        <p:nvSpPr>
          <p:cNvPr id="6" name="Google Shape;74;p1">
            <a:extLst>
              <a:ext uri="{FF2B5EF4-FFF2-40B4-BE49-F238E27FC236}">
                <a16:creationId xmlns:a16="http://schemas.microsoft.com/office/drawing/2014/main" id="{EE1E694A-B4F8-EA04-B7E0-4D39A318CEBE}"/>
              </a:ext>
            </a:extLst>
          </p:cNvPr>
          <p:cNvSpPr/>
          <p:nvPr/>
        </p:nvSpPr>
        <p:spPr>
          <a:xfrm>
            <a:off x="7880738" y="4524444"/>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Work Zone Safety and Mobility Rule</a:t>
            </a:r>
          </a:p>
        </p:txBody>
      </p:sp>
      <p:sp>
        <p:nvSpPr>
          <p:cNvPr id="31747" name="Content Placeholder 2"/>
          <p:cNvSpPr>
            <a:spLocks noGrp="1"/>
          </p:cNvSpPr>
          <p:nvPr>
            <p:ph idx="1"/>
          </p:nvPr>
        </p:nvSpPr>
        <p:spPr>
          <a:xfrm>
            <a:off x="3962400" y="1676400"/>
            <a:ext cx="5105400" cy="4343400"/>
          </a:xfrm>
        </p:spPr>
        <p:txBody>
          <a:bodyPr/>
          <a:lstStyle/>
          <a:p>
            <a:r>
              <a:rPr lang="en-US"/>
              <a:t>Encourages broader consideration of the </a:t>
            </a:r>
            <a:r>
              <a:rPr lang="en-US" b="1"/>
              <a:t>safety and mobility impacts </a:t>
            </a:r>
            <a:r>
              <a:rPr lang="en-US"/>
              <a:t>of work zones across project development, and the implementation of strategies that help manage these impacts</a:t>
            </a:r>
          </a:p>
          <a:p>
            <a:endParaRPr lang="en-US"/>
          </a:p>
        </p:txBody>
      </p:sp>
      <p:pic>
        <p:nvPicPr>
          <p:cNvPr id="31748" name="Picture 2" descr="Work Zone Crash with road work ahead sign in advance and first responders around the area">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381000" y="2362200"/>
            <a:ext cx="3335338" cy="2362200"/>
          </a:xfrm>
          <a:prstGeom prst="rect">
            <a:avLst/>
          </a:prstGeom>
          <a:noFill/>
          <a:ln w="9525">
            <a:noFill/>
            <a:miter lim="800000"/>
            <a:headEnd/>
            <a:tailEnd/>
          </a:ln>
        </p:spPr>
      </p:pic>
      <p:sp>
        <p:nvSpPr>
          <p:cNvPr id="6" name="Google Shape;74;p1">
            <a:extLst>
              <a:ext uri="{FF2B5EF4-FFF2-40B4-BE49-F238E27FC236}">
                <a16:creationId xmlns:a16="http://schemas.microsoft.com/office/drawing/2014/main" id="{796771B3-3365-46DA-A2C9-9E81E58D02A7}"/>
              </a:ext>
            </a:extLst>
          </p:cNvPr>
          <p:cNvSpPr/>
          <p:nvPr/>
        </p:nvSpPr>
        <p:spPr>
          <a:xfrm>
            <a:off x="2667000" y="4800600"/>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Work Zone Safety</a:t>
            </a:r>
            <a:br>
              <a:rPr lang="en-US" dirty="0"/>
            </a:br>
            <a:r>
              <a:rPr lang="en-US" dirty="0"/>
              <a:t>and Mobility Rule Provisions</a:t>
            </a:r>
          </a:p>
        </p:txBody>
      </p:sp>
      <p:sp>
        <p:nvSpPr>
          <p:cNvPr id="32771" name="Content Placeholder 2"/>
          <p:cNvSpPr>
            <a:spLocks noGrp="1"/>
          </p:cNvSpPr>
          <p:nvPr>
            <p:ph idx="1"/>
          </p:nvPr>
        </p:nvSpPr>
        <p:spPr>
          <a:xfrm>
            <a:off x="381000" y="1905000"/>
            <a:ext cx="6400800" cy="4343400"/>
          </a:xfrm>
        </p:spPr>
        <p:txBody>
          <a:bodyPr/>
          <a:lstStyle/>
          <a:p>
            <a:pPr marL="514350" indent="-514350">
              <a:buFont typeface="Verdana" pitchFamily="34" charset="0"/>
              <a:buAutoNum type="arabicPeriod"/>
            </a:pPr>
            <a:r>
              <a:rPr lang="en-US" dirty="0"/>
              <a:t>States &amp; local DOTs to implement an overall policy on WZ safety &amp; mobility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Work Zone Safety</a:t>
            </a:r>
            <a:br>
              <a:rPr lang="en-US" dirty="0"/>
            </a:br>
            <a:r>
              <a:rPr lang="en-US" dirty="0"/>
              <a:t>and Mobility Rule Provisions</a:t>
            </a:r>
          </a:p>
        </p:txBody>
      </p:sp>
      <p:sp>
        <p:nvSpPr>
          <p:cNvPr id="33795" name="Content Placeholder 2"/>
          <p:cNvSpPr>
            <a:spLocks noGrp="1"/>
          </p:cNvSpPr>
          <p:nvPr>
            <p:ph idx="1"/>
          </p:nvPr>
        </p:nvSpPr>
        <p:spPr>
          <a:xfrm>
            <a:off x="4058653" y="1600200"/>
            <a:ext cx="4724400" cy="4953000"/>
          </a:xfrm>
        </p:spPr>
        <p:txBody>
          <a:bodyPr/>
          <a:lstStyle/>
          <a:p>
            <a:pPr marL="514350" indent="-514350">
              <a:buFont typeface="Verdana" pitchFamily="34" charset="0"/>
              <a:buAutoNum type="arabicPeriod" startAt="2"/>
            </a:pPr>
            <a:r>
              <a:rPr lang="en-US" dirty="0"/>
              <a:t>Establishment of agency-level processes to support policy implementation, </a:t>
            </a:r>
            <a:r>
              <a:rPr lang="en-US" b="1" dirty="0"/>
              <a:t>including procedures for assessing WZ impacts, analyzing data, conducting training &amp; reviewing processes</a:t>
            </a:r>
          </a:p>
        </p:txBody>
      </p:sp>
      <p:pic>
        <p:nvPicPr>
          <p:cNvPr id="33796" name="Picture 4" descr="Orange and white drums on the highway"/>
          <p:cNvPicPr>
            <a:picLocks noChangeAspect="1" noChangeArrowheads="1"/>
          </p:cNvPicPr>
          <p:nvPr/>
        </p:nvPicPr>
        <p:blipFill>
          <a:blip r:embed="rId3" cstate="print"/>
          <a:srcRect/>
          <a:stretch>
            <a:fillRect/>
          </a:stretch>
        </p:blipFill>
        <p:spPr bwMode="auto">
          <a:xfrm>
            <a:off x="457200" y="1828800"/>
            <a:ext cx="2740025" cy="41148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417C9A37-2A95-EEFF-EC54-FFCCE56F2D53}"/>
              </a:ext>
            </a:extLst>
          </p:cNvPr>
          <p:cNvSpPr/>
          <p:nvPr/>
        </p:nvSpPr>
        <p:spPr>
          <a:xfrm>
            <a:off x="2286000" y="5970494"/>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ATSSA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0"/>
            <a:ext cx="9144000" cy="1219200"/>
          </a:xfrm>
        </p:spPr>
        <p:txBody>
          <a:bodyPr/>
          <a:lstStyle/>
          <a:p>
            <a:pPr>
              <a:defRPr/>
            </a:pPr>
            <a:r>
              <a:rPr lang="en-US" dirty="0"/>
              <a:t>Work Zone Safety</a:t>
            </a:r>
            <a:br>
              <a:rPr lang="en-US" dirty="0"/>
            </a:br>
            <a:r>
              <a:rPr lang="en-US" dirty="0"/>
              <a:t>and Mobility Rule Provisions</a:t>
            </a:r>
          </a:p>
        </p:txBody>
      </p:sp>
      <p:sp>
        <p:nvSpPr>
          <p:cNvPr id="34818" name="Content Placeholder 2"/>
          <p:cNvSpPr>
            <a:spLocks noGrp="1"/>
          </p:cNvSpPr>
          <p:nvPr>
            <p:ph idx="1"/>
          </p:nvPr>
        </p:nvSpPr>
        <p:spPr>
          <a:xfrm>
            <a:off x="3657600" y="1676400"/>
            <a:ext cx="5181600" cy="4343400"/>
          </a:xfrm>
        </p:spPr>
        <p:txBody>
          <a:bodyPr/>
          <a:lstStyle/>
          <a:p>
            <a:pPr marL="514350" indent="-514350">
              <a:buFont typeface="Verdana" pitchFamily="34" charset="0"/>
              <a:buAutoNum type="arabicPeriod" startAt="3"/>
            </a:pPr>
            <a:r>
              <a:rPr lang="en-US" dirty="0"/>
              <a:t>Establishing project-level procedures to </a:t>
            </a:r>
            <a:r>
              <a:rPr lang="en-US" b="1" dirty="0"/>
              <a:t>assess and manage the impacts </a:t>
            </a:r>
            <a:r>
              <a:rPr lang="en-US" dirty="0"/>
              <a:t>of individual projects</a:t>
            </a:r>
          </a:p>
          <a:p>
            <a:pPr marL="914400" lvl="1" indent="-514350">
              <a:buFont typeface="Arial" charset="0"/>
              <a:buChar char="•"/>
            </a:pPr>
            <a:r>
              <a:rPr lang="en-US" dirty="0"/>
              <a:t>Identify “significant projects”</a:t>
            </a:r>
          </a:p>
          <a:p>
            <a:pPr marL="914400" lvl="1" indent="-514350">
              <a:buFont typeface="Arial" charset="0"/>
              <a:buChar char="•"/>
            </a:pPr>
            <a:r>
              <a:rPr lang="en-US" dirty="0"/>
              <a:t>Develop and implement a TMP for Federal-aid projects</a:t>
            </a:r>
          </a:p>
          <a:p>
            <a:pPr marL="914400" lvl="1" indent="-514350">
              <a:buFont typeface="Verdana" pitchFamily="34" charset="0"/>
              <a:buAutoNum type="arabicPeriod" startAt="3"/>
            </a:pPr>
            <a:endParaRPr lang="en-US" dirty="0"/>
          </a:p>
        </p:txBody>
      </p:sp>
      <p:pic>
        <p:nvPicPr>
          <p:cNvPr id="34820" name="Picture 4">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457200" y="1676400"/>
            <a:ext cx="2895600" cy="43434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F4876FCE-E7F1-BB42-D040-07981AB220E8}"/>
              </a:ext>
            </a:extLst>
          </p:cNvPr>
          <p:cNvSpPr/>
          <p:nvPr/>
        </p:nvSpPr>
        <p:spPr>
          <a:xfrm>
            <a:off x="2318138" y="6019800"/>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447800"/>
          </a:xfrm>
        </p:spPr>
        <p:txBody>
          <a:bodyPr/>
          <a:lstStyle/>
          <a:p>
            <a:pPr>
              <a:defRPr/>
            </a:pPr>
            <a:r>
              <a:rPr lang="en-US" dirty="0"/>
              <a:t>How Would TMPs Help?</a:t>
            </a:r>
          </a:p>
        </p:txBody>
      </p:sp>
      <p:sp>
        <p:nvSpPr>
          <p:cNvPr id="35843" name="Content Placeholder 2"/>
          <p:cNvSpPr>
            <a:spLocks noGrp="1"/>
          </p:cNvSpPr>
          <p:nvPr>
            <p:ph idx="1"/>
          </p:nvPr>
        </p:nvSpPr>
        <p:spPr/>
        <p:txBody>
          <a:bodyPr/>
          <a:lstStyle/>
          <a:p>
            <a:r>
              <a:rPr lang="en-US"/>
              <a:t>Address the broader </a:t>
            </a:r>
            <a:r>
              <a:rPr lang="en-US" b="1"/>
              <a:t>safety and mobility impacts of work zones </a:t>
            </a:r>
            <a:r>
              <a:rPr lang="en-US"/>
              <a:t>at the corridor and network levels</a:t>
            </a:r>
          </a:p>
          <a:p>
            <a:r>
              <a:rPr lang="en-US"/>
              <a:t>Promote more </a:t>
            </a:r>
            <a:r>
              <a:rPr lang="en-US" b="1"/>
              <a:t>efficient and effective </a:t>
            </a:r>
            <a:r>
              <a:rPr lang="en-US"/>
              <a:t>construction phasing and staging, minimize contract duration and control costs</a:t>
            </a:r>
          </a:p>
          <a:p>
            <a:r>
              <a:rPr lang="en-US"/>
              <a:t>Improve work zone </a:t>
            </a:r>
            <a:r>
              <a:rPr lang="en-US" b="1"/>
              <a:t>safety</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447800"/>
          </a:xfrm>
        </p:spPr>
        <p:txBody>
          <a:bodyPr/>
          <a:lstStyle/>
          <a:p>
            <a:pPr>
              <a:defRPr/>
            </a:pPr>
            <a:r>
              <a:rPr lang="en-US" dirty="0"/>
              <a:t>How Would TMPs Help?</a:t>
            </a:r>
          </a:p>
        </p:txBody>
      </p:sp>
      <p:sp>
        <p:nvSpPr>
          <p:cNvPr id="36867" name="Content Placeholder 2"/>
          <p:cNvSpPr>
            <a:spLocks noGrp="1"/>
          </p:cNvSpPr>
          <p:nvPr>
            <p:ph idx="1"/>
          </p:nvPr>
        </p:nvSpPr>
        <p:spPr>
          <a:xfrm>
            <a:off x="609600" y="1676400"/>
            <a:ext cx="6172200" cy="4572000"/>
          </a:xfrm>
        </p:spPr>
        <p:txBody>
          <a:bodyPr/>
          <a:lstStyle/>
          <a:p>
            <a:r>
              <a:rPr lang="en-US" dirty="0"/>
              <a:t>Minimizing work zone impacts</a:t>
            </a:r>
          </a:p>
          <a:p>
            <a:r>
              <a:rPr lang="en-US" dirty="0"/>
              <a:t>Improving public relations</a:t>
            </a:r>
          </a:p>
          <a:p>
            <a:r>
              <a:rPr lang="en-US" b="1" dirty="0"/>
              <a:t>Minimizing complaints from the traveling public </a:t>
            </a:r>
            <a:r>
              <a:rPr lang="en-US" dirty="0"/>
              <a:t>and local businesses and communities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How Much Detail?</a:t>
            </a:r>
          </a:p>
        </p:txBody>
      </p:sp>
      <p:sp>
        <p:nvSpPr>
          <p:cNvPr id="37891" name="Content Placeholder 2"/>
          <p:cNvSpPr>
            <a:spLocks noGrp="1"/>
          </p:cNvSpPr>
          <p:nvPr>
            <p:ph idx="1"/>
          </p:nvPr>
        </p:nvSpPr>
        <p:spPr>
          <a:xfrm>
            <a:off x="457200" y="1676400"/>
            <a:ext cx="5105400" cy="4572000"/>
          </a:xfrm>
        </p:spPr>
        <p:txBody>
          <a:bodyPr/>
          <a:lstStyle/>
          <a:p>
            <a:pPr marL="342900" lvl="1" indent="-342900"/>
            <a:r>
              <a:rPr lang="en-US" dirty="0"/>
              <a:t>Based on the State or local transportation agency's work zone policy and the </a:t>
            </a:r>
            <a:r>
              <a:rPr lang="en-US" b="1" dirty="0"/>
              <a:t>anticipated work zone impacts</a:t>
            </a:r>
            <a:r>
              <a:rPr lang="en-US" dirty="0"/>
              <a:t> of the project</a:t>
            </a:r>
          </a:p>
          <a:p>
            <a:pPr marL="342900" lvl="1" indent="-342900"/>
            <a:r>
              <a:rPr lang="en-US" dirty="0"/>
              <a:t>Required components of a TMP depend on whether the project is “significant”</a:t>
            </a:r>
          </a:p>
          <a:p>
            <a:endParaRPr lang="en-US" dirty="0"/>
          </a:p>
        </p:txBody>
      </p:sp>
      <p:pic>
        <p:nvPicPr>
          <p:cNvPr id="1026" name="Picture 2" descr="Traffic on the freeway with triple lane shift signs in advanc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5562600" y="1676400"/>
            <a:ext cx="2771775" cy="4273798"/>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6CF7656F-84EB-08DB-4799-2233E6DCB9B9}"/>
              </a:ext>
            </a:extLst>
          </p:cNvPr>
          <p:cNvSpPr/>
          <p:nvPr/>
        </p:nvSpPr>
        <p:spPr>
          <a:xfrm>
            <a:off x="7299713" y="6002219"/>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325563"/>
          </a:xfrm>
        </p:spPr>
        <p:txBody>
          <a:bodyPr/>
          <a:lstStyle/>
          <a:p>
            <a:pPr>
              <a:defRPr/>
            </a:pPr>
            <a:r>
              <a:rPr lang="en-US" dirty="0"/>
              <a:t>What is a “Significant Project”?</a:t>
            </a:r>
          </a:p>
        </p:txBody>
      </p:sp>
      <p:sp>
        <p:nvSpPr>
          <p:cNvPr id="38915" name="Content Placeholder 2"/>
          <p:cNvSpPr>
            <a:spLocks noGrp="1"/>
          </p:cNvSpPr>
          <p:nvPr>
            <p:ph idx="1"/>
          </p:nvPr>
        </p:nvSpPr>
        <p:spPr>
          <a:xfrm>
            <a:off x="304800" y="1676400"/>
            <a:ext cx="5410200" cy="4343400"/>
          </a:xfrm>
        </p:spPr>
        <p:txBody>
          <a:bodyPr/>
          <a:lstStyle/>
          <a:p>
            <a:r>
              <a:rPr lang="en-US" dirty="0"/>
              <a:t>Projects that alone or in combination with other concurrent projects nearby, are anticipated to cause </a:t>
            </a:r>
            <a:r>
              <a:rPr lang="en-US" b="1" i="1" dirty="0"/>
              <a:t>sustained work zone impacts </a:t>
            </a:r>
            <a:r>
              <a:rPr lang="en-US" dirty="0"/>
              <a:t>that are greater than what is considered tolerable based on State policy and/or engineering judgment</a:t>
            </a:r>
          </a:p>
        </p:txBody>
      </p:sp>
      <p:pic>
        <p:nvPicPr>
          <p:cNvPr id="2050" name="Picture 2" descr="Work zone lane shift with heavy traffic and static arrow signs approaching a temporary concrete barrier section">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5995916" y="1711657"/>
            <a:ext cx="2819400" cy="4434681"/>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D33DD8FB-203F-06D8-BA80-5939A6FC36BF}"/>
              </a:ext>
            </a:extLst>
          </p:cNvPr>
          <p:cNvSpPr/>
          <p:nvPr/>
        </p:nvSpPr>
        <p:spPr>
          <a:xfrm>
            <a:off x="6888285" y="6173232"/>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pPr>
              <a:defRPr/>
            </a:pPr>
            <a:r>
              <a:rPr lang="en-US" dirty="0"/>
              <a:t>What is a “Significant Project”?</a:t>
            </a:r>
          </a:p>
        </p:txBody>
      </p:sp>
      <p:sp>
        <p:nvSpPr>
          <p:cNvPr id="39939" name="Content Placeholder 2"/>
          <p:cNvSpPr>
            <a:spLocks noGrp="1"/>
          </p:cNvSpPr>
          <p:nvPr>
            <p:ph idx="1"/>
          </p:nvPr>
        </p:nvSpPr>
        <p:spPr>
          <a:xfrm>
            <a:off x="914400" y="1752600"/>
            <a:ext cx="6781800" cy="4343400"/>
          </a:xfrm>
        </p:spPr>
        <p:txBody>
          <a:bodyPr/>
          <a:lstStyle/>
          <a:p>
            <a:r>
              <a:rPr lang="en-US" dirty="0"/>
              <a:t>All Interstate system projects within a designated Transportation Management Area (TMA) that occupy a location for </a:t>
            </a:r>
            <a:r>
              <a:rPr lang="en-US" b="1" dirty="0">
                <a:solidFill>
                  <a:srgbClr val="C00000"/>
                </a:solidFill>
              </a:rPr>
              <a:t>more than three days </a:t>
            </a:r>
            <a:r>
              <a:rPr lang="en-US" dirty="0"/>
              <a:t>with either intermittent or continuous lane closures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p>
            <a:pPr>
              <a:defRPr/>
            </a:pPr>
            <a:r>
              <a:rPr lang="en-US" dirty="0"/>
              <a:t>TMPs Shall Include:</a:t>
            </a:r>
          </a:p>
        </p:txBody>
      </p:sp>
      <p:sp>
        <p:nvSpPr>
          <p:cNvPr id="40963" name="Content Placeholder 2"/>
          <p:cNvSpPr>
            <a:spLocks noGrp="1"/>
          </p:cNvSpPr>
          <p:nvPr>
            <p:ph idx="1"/>
          </p:nvPr>
        </p:nvSpPr>
        <p:spPr>
          <a:xfrm>
            <a:off x="381000" y="1752600"/>
            <a:ext cx="3733800" cy="3733800"/>
          </a:xfrm>
        </p:spPr>
        <p:txBody>
          <a:bodyPr/>
          <a:lstStyle/>
          <a:p>
            <a:r>
              <a:rPr lang="en-US" dirty="0"/>
              <a:t>Traffic Control Plan (TCP)</a:t>
            </a:r>
          </a:p>
          <a:p>
            <a:r>
              <a:rPr lang="en-US" dirty="0"/>
              <a:t>Public information (PI) and outreach</a:t>
            </a:r>
          </a:p>
          <a:p>
            <a:r>
              <a:rPr lang="en-US" dirty="0"/>
              <a:t>Transportation operation (TO) strategies</a:t>
            </a:r>
          </a:p>
        </p:txBody>
      </p:sp>
      <p:sp>
        <p:nvSpPr>
          <p:cNvPr id="5" name="Text Box 5"/>
          <p:cNvSpPr txBox="1">
            <a:spLocks noChangeArrowheads="1"/>
          </p:cNvSpPr>
          <p:nvPr/>
        </p:nvSpPr>
        <p:spPr bwMode="auto">
          <a:xfrm>
            <a:off x="0" y="5780088"/>
            <a:ext cx="9144000" cy="1077912"/>
          </a:xfrm>
          <a:prstGeom prst="rect">
            <a:avLst/>
          </a:prstGeom>
          <a:solidFill>
            <a:schemeClr val="bg1"/>
          </a:solidFill>
          <a:ln w="57150">
            <a:solidFill>
              <a:srgbClr val="C00000"/>
            </a:solidFill>
            <a:miter lim="800000"/>
            <a:headEnd/>
            <a:tailEnd/>
          </a:ln>
        </p:spPr>
        <p:txBody>
          <a:bodyPr>
            <a:spAutoFit/>
          </a:bodyPr>
          <a:lstStyle/>
          <a:p>
            <a:pPr algn="ctr"/>
            <a:r>
              <a:rPr lang="en-US" sz="3200" b="1" dirty="0">
                <a:latin typeface="Calibri" pitchFamily="34" charset="0"/>
              </a:rPr>
              <a:t>All 3 components are required for </a:t>
            </a:r>
          </a:p>
          <a:p>
            <a:pPr algn="ctr"/>
            <a:r>
              <a:rPr lang="en-US" sz="3200" b="1" dirty="0">
                <a:latin typeface="Calibri" pitchFamily="34" charset="0"/>
              </a:rPr>
              <a:t>“Significant Projects”</a:t>
            </a:r>
          </a:p>
        </p:txBody>
      </p:sp>
      <p:pic>
        <p:nvPicPr>
          <p:cNvPr id="40964" name="Picture 5" descr="Umbrella with TMP on it, TCP and TO and PI below it">
            <a:extLst>
              <a:ext uri="{C183D7F6-B498-43B3-948B-1728B52AA6E4}">
                <adec:decorative xmlns:adec="http://schemas.microsoft.com/office/drawing/2017/decorative" val="0"/>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62400" y="1828800"/>
            <a:ext cx="4768850" cy="3657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7" name="Rectangle 2"/>
          <p:cNvSpPr>
            <a:spLocks noGrp="1" noChangeArrowheads="1"/>
          </p:cNvSpPr>
          <p:nvPr>
            <p:ph type="title"/>
          </p:nvPr>
        </p:nvSpPr>
        <p:spPr>
          <a:xfrm>
            <a:off x="304800" y="0"/>
            <a:ext cx="8458200" cy="1371600"/>
          </a:xfrm>
        </p:spPr>
        <p:txBody>
          <a:bodyPr/>
          <a:lstStyle/>
          <a:p>
            <a:pPr eaLnBrk="1" hangingPunct="1"/>
            <a:r>
              <a:rPr lang="en-US" dirty="0"/>
              <a:t>Traffic Safety: Is There a Problem?</a:t>
            </a:r>
          </a:p>
        </p:txBody>
      </p:sp>
      <p:sp>
        <p:nvSpPr>
          <p:cNvPr id="49158" name="Rectangle 3"/>
          <p:cNvSpPr>
            <a:spLocks noGrp="1" noChangeArrowheads="1"/>
          </p:cNvSpPr>
          <p:nvPr>
            <p:ph type="body" idx="1"/>
          </p:nvPr>
        </p:nvSpPr>
        <p:spPr>
          <a:xfrm>
            <a:off x="228600" y="1752600"/>
            <a:ext cx="6781800" cy="4495800"/>
          </a:xfrm>
        </p:spPr>
        <p:txBody>
          <a:bodyPr/>
          <a:lstStyle/>
          <a:p>
            <a:pPr eaLnBrk="1" hangingPunct="1">
              <a:buClr>
                <a:srgbClr val="FD2E05"/>
              </a:buClr>
            </a:pPr>
            <a:r>
              <a:rPr lang="en-US" b="1" dirty="0"/>
              <a:t>891 </a:t>
            </a:r>
            <a:r>
              <a:rPr lang="en-US" dirty="0"/>
              <a:t>work zone fatalities in 2022</a:t>
            </a:r>
          </a:p>
          <a:p>
            <a:pPr eaLnBrk="1" hangingPunct="1">
              <a:buClr>
                <a:srgbClr val="FD2E05"/>
              </a:buClr>
            </a:pPr>
            <a:r>
              <a:rPr lang="en-US" sz="3200" b="1" dirty="0"/>
              <a:t>94 </a:t>
            </a:r>
            <a:r>
              <a:rPr lang="en-US" sz="3200" dirty="0"/>
              <a:t>worker fatalities</a:t>
            </a:r>
          </a:p>
        </p:txBody>
      </p:sp>
      <p:sp>
        <p:nvSpPr>
          <p:cNvPr id="5" name="Rectangle 4">
            <a:extLst>
              <a:ext uri="{C183D7F6-B498-43B3-948B-1728B52AA6E4}">
                <adec:decorative xmlns:adec="http://schemas.microsoft.com/office/drawing/2017/decorative" val="0"/>
              </a:ext>
            </a:extLst>
          </p:cNvPr>
          <p:cNvSpPr>
            <a:spLocks noChangeArrowheads="1"/>
          </p:cNvSpPr>
          <p:nvPr/>
        </p:nvSpPr>
        <p:spPr bwMode="auto">
          <a:xfrm>
            <a:off x="1943100" y="5410200"/>
            <a:ext cx="52578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Source: www.workzonesafety.org</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0" y="-152400"/>
            <a:ext cx="9144000" cy="1524000"/>
          </a:xfrm>
        </p:spPr>
        <p:txBody>
          <a:bodyPr/>
          <a:lstStyle/>
          <a:p>
            <a:pPr>
              <a:defRPr/>
            </a:pPr>
            <a:r>
              <a:rPr lang="en-US" dirty="0"/>
              <a:t>Traffic Control Plan (TCP) Component</a:t>
            </a:r>
          </a:p>
        </p:txBody>
      </p:sp>
      <p:sp>
        <p:nvSpPr>
          <p:cNvPr id="41987" name="Rectangle 3"/>
          <p:cNvSpPr>
            <a:spLocks noGrp="1" noChangeArrowheads="1"/>
          </p:cNvSpPr>
          <p:nvPr>
            <p:ph type="body" idx="1"/>
          </p:nvPr>
        </p:nvSpPr>
        <p:spPr>
          <a:xfrm>
            <a:off x="533400" y="1752600"/>
            <a:ext cx="8153400" cy="4495800"/>
          </a:xfrm>
        </p:spPr>
        <p:txBody>
          <a:bodyPr/>
          <a:lstStyle/>
          <a:p>
            <a:r>
              <a:rPr lang="en-US"/>
              <a:t>A </a:t>
            </a:r>
            <a:r>
              <a:rPr lang="en-US" b="1"/>
              <a:t>plan</a:t>
            </a:r>
            <a:r>
              <a:rPr lang="en-US"/>
              <a:t> for maintenance and </a:t>
            </a:r>
            <a:r>
              <a:rPr lang="en-US" b="1"/>
              <a:t>control</a:t>
            </a:r>
            <a:r>
              <a:rPr lang="en-US"/>
              <a:t> of </a:t>
            </a:r>
            <a:r>
              <a:rPr lang="en-US" b="1"/>
              <a:t>traffic</a:t>
            </a:r>
            <a:r>
              <a:rPr lang="en-US"/>
              <a:t> during work</a:t>
            </a:r>
          </a:p>
          <a:p>
            <a:r>
              <a:rPr lang="en-US"/>
              <a:t>Addresses temporary traffic control</a:t>
            </a:r>
          </a:p>
          <a:p>
            <a:r>
              <a:rPr lang="en-US"/>
              <a:t>Consistent with the complexity of the project</a:t>
            </a:r>
          </a:p>
          <a:p>
            <a:r>
              <a:rPr lang="en-US"/>
              <a:t>Consistent with </a:t>
            </a:r>
            <a:r>
              <a:rPr lang="en-US" i="1"/>
              <a:t>MUTCD, Roadside Design Guide</a:t>
            </a:r>
            <a:r>
              <a:rPr lang="en-US"/>
              <a:t> and state standards</a:t>
            </a:r>
          </a:p>
          <a:p>
            <a:r>
              <a:rPr lang="en-US"/>
              <a:t>Adjusted to field conditions</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219200"/>
          </a:xfrm>
        </p:spPr>
        <p:txBody>
          <a:bodyPr/>
          <a:lstStyle/>
          <a:p>
            <a:pPr>
              <a:defRPr/>
            </a:pPr>
            <a:r>
              <a:rPr lang="en-US" dirty="0"/>
              <a:t>Public Information (PI) Component</a:t>
            </a:r>
          </a:p>
        </p:txBody>
      </p:sp>
      <p:sp>
        <p:nvSpPr>
          <p:cNvPr id="43011" name="Content Placeholder 2"/>
          <p:cNvSpPr>
            <a:spLocks noGrp="1"/>
          </p:cNvSpPr>
          <p:nvPr>
            <p:ph idx="1"/>
          </p:nvPr>
        </p:nvSpPr>
        <p:spPr>
          <a:xfrm>
            <a:off x="533400" y="1828800"/>
            <a:ext cx="7086600" cy="4648200"/>
          </a:xfrm>
        </p:spPr>
        <p:txBody>
          <a:bodyPr/>
          <a:lstStyle/>
          <a:p>
            <a:r>
              <a:rPr lang="en-US" dirty="0"/>
              <a:t>Addresses communication with the public &amp; concerned stakeholders</a:t>
            </a:r>
          </a:p>
          <a:p>
            <a:r>
              <a:rPr lang="en-US" dirty="0"/>
              <a:t>Seeks </a:t>
            </a:r>
            <a:r>
              <a:rPr lang="en-US" b="1" i="1" dirty="0"/>
              <a:t>to inform </a:t>
            </a:r>
            <a:r>
              <a:rPr lang="en-US" dirty="0"/>
              <a:t>affected users of the work zone and its conditions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defRPr/>
            </a:pPr>
            <a:r>
              <a:rPr lang="en-US" i="0" dirty="0"/>
              <a:t>Public Outreach Techniques</a:t>
            </a:r>
          </a:p>
        </p:txBody>
      </p:sp>
      <p:sp>
        <p:nvSpPr>
          <p:cNvPr id="44035" name="Rectangle 3"/>
          <p:cNvSpPr>
            <a:spLocks noGrp="1" noChangeArrowheads="1"/>
          </p:cNvSpPr>
          <p:nvPr>
            <p:ph type="body" sz="half" idx="1"/>
          </p:nvPr>
        </p:nvSpPr>
        <p:spPr>
          <a:xfrm>
            <a:off x="457200" y="2057400"/>
            <a:ext cx="4038600" cy="4068763"/>
          </a:xfrm>
        </p:spPr>
        <p:txBody>
          <a:bodyPr/>
          <a:lstStyle/>
          <a:p>
            <a:r>
              <a:rPr lang="en-US" sz="3200"/>
              <a:t>Highway advisory radio</a:t>
            </a:r>
          </a:p>
          <a:p>
            <a:r>
              <a:rPr lang="en-US" sz="3200"/>
              <a:t>Dedicated information phone number</a:t>
            </a:r>
          </a:p>
          <a:p>
            <a:r>
              <a:rPr lang="en-US" sz="3200"/>
              <a:t>Press kits</a:t>
            </a:r>
          </a:p>
          <a:p>
            <a:pPr lvl="1">
              <a:buFontTx/>
              <a:buNone/>
            </a:pPr>
            <a:endParaRPr lang="en-US" sz="2800"/>
          </a:p>
        </p:txBody>
      </p:sp>
      <p:sp>
        <p:nvSpPr>
          <p:cNvPr id="44036" name="Rectangle 4"/>
          <p:cNvSpPr>
            <a:spLocks noGrp="1" noChangeArrowheads="1"/>
          </p:cNvSpPr>
          <p:nvPr>
            <p:ph type="body" sz="half" idx="2"/>
          </p:nvPr>
        </p:nvSpPr>
        <p:spPr>
          <a:xfrm>
            <a:off x="4495800" y="2057400"/>
            <a:ext cx="3429000" cy="4068763"/>
          </a:xfrm>
        </p:spPr>
        <p:txBody>
          <a:bodyPr/>
          <a:lstStyle/>
          <a:p>
            <a:r>
              <a:rPr lang="en-US" sz="3200" dirty="0"/>
              <a:t>Variable message signs</a:t>
            </a:r>
          </a:p>
          <a:p>
            <a:r>
              <a:rPr lang="en-US" sz="3200" dirty="0"/>
              <a:t>emails</a:t>
            </a:r>
          </a:p>
          <a:p>
            <a:r>
              <a:rPr lang="en-US" sz="3200" dirty="0"/>
              <a:t>511</a:t>
            </a:r>
          </a:p>
          <a:p>
            <a:r>
              <a:rPr lang="en-US" sz="3200" dirty="0"/>
              <a:t>Websites</a:t>
            </a:r>
          </a:p>
          <a:p>
            <a:r>
              <a:rPr lang="en-US" sz="3200" dirty="0"/>
              <a:t>Other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i="0" dirty="0"/>
              <a:t>Example of Project</a:t>
            </a:r>
            <a:br>
              <a:rPr lang="en-US" i="0" dirty="0"/>
            </a:br>
            <a:r>
              <a:rPr lang="en-US" i="0" dirty="0"/>
              <a:t>Outreach Website</a:t>
            </a:r>
          </a:p>
        </p:txBody>
      </p:sp>
      <p:pic>
        <p:nvPicPr>
          <p:cNvPr id="45059"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t="12000"/>
          <a:stretch>
            <a:fillRect/>
          </a:stretch>
        </p:blipFill>
        <p:spPr bwMode="auto">
          <a:xfrm>
            <a:off x="0" y="1447800"/>
            <a:ext cx="9144000" cy="5410200"/>
          </a:xfrm>
          <a:prstGeom prst="rect">
            <a:avLst/>
          </a:prstGeom>
          <a:noFill/>
          <a:ln w="9525">
            <a:noFill/>
            <a:miter lim="800000"/>
            <a:headEnd/>
            <a:tailEnd/>
          </a:ln>
        </p:spPr>
      </p:pic>
      <p:sp>
        <p:nvSpPr>
          <p:cNvPr id="3" name="Google Shape;74;p1">
            <a:extLst>
              <a:ext uri="{FF2B5EF4-FFF2-40B4-BE49-F238E27FC236}">
                <a16:creationId xmlns:a16="http://schemas.microsoft.com/office/drawing/2014/main" id="{A66CC7EB-35B7-8C4C-6A17-BACD80001CEC}"/>
              </a:ext>
            </a:extLst>
          </p:cNvPr>
          <p:cNvSpPr/>
          <p:nvPr/>
        </p:nvSpPr>
        <p:spPr>
          <a:xfrm>
            <a:off x="7543800" y="1049219"/>
            <a:ext cx="1819835"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I95exitguide.com </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lstStyle/>
          <a:p>
            <a:pPr>
              <a:defRPr/>
            </a:pPr>
            <a:r>
              <a:rPr lang="en-US" dirty="0"/>
              <a:t>Transportation Operations</a:t>
            </a:r>
            <a:br>
              <a:rPr lang="en-US" dirty="0"/>
            </a:br>
            <a:r>
              <a:rPr lang="en-US" dirty="0"/>
              <a:t>(TO) Component</a:t>
            </a:r>
          </a:p>
        </p:txBody>
      </p:sp>
      <p:sp>
        <p:nvSpPr>
          <p:cNvPr id="46083" name="Content Placeholder 2"/>
          <p:cNvSpPr>
            <a:spLocks noGrp="1"/>
          </p:cNvSpPr>
          <p:nvPr>
            <p:ph idx="1"/>
          </p:nvPr>
        </p:nvSpPr>
        <p:spPr>
          <a:xfrm>
            <a:off x="381000" y="1752600"/>
            <a:ext cx="8763000" cy="4267200"/>
          </a:xfrm>
        </p:spPr>
        <p:txBody>
          <a:bodyPr/>
          <a:lstStyle/>
          <a:p>
            <a:r>
              <a:rPr lang="en-US"/>
              <a:t>Addresses sustained operations and management strategies of the </a:t>
            </a:r>
            <a:r>
              <a:rPr lang="en-US" b="1"/>
              <a:t>work zone impact area</a:t>
            </a:r>
            <a:r>
              <a:rPr lang="en-US"/>
              <a:t>, such as:</a:t>
            </a:r>
          </a:p>
          <a:p>
            <a:pPr lvl="1"/>
            <a:r>
              <a:rPr lang="en-US"/>
              <a:t>Demand management</a:t>
            </a:r>
          </a:p>
          <a:p>
            <a:pPr lvl="1"/>
            <a:r>
              <a:rPr lang="en-US"/>
              <a:t>Corridor/network management</a:t>
            </a:r>
          </a:p>
          <a:p>
            <a:pPr lvl="1"/>
            <a:r>
              <a:rPr lang="en-US"/>
              <a:t>Speed management &amp; enforcement</a:t>
            </a:r>
          </a:p>
          <a:p>
            <a:pPr lvl="1"/>
            <a:r>
              <a:rPr lang="en-US"/>
              <a:t>ITS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Concepts of WZ</a:t>
            </a:r>
            <a:br>
              <a:rPr lang="en-US" dirty="0"/>
            </a:br>
            <a:r>
              <a:rPr lang="en-US" dirty="0"/>
              <a:t>Traffic Impact Analysis</a:t>
            </a:r>
          </a:p>
        </p:txBody>
      </p:sp>
      <p:sp>
        <p:nvSpPr>
          <p:cNvPr id="47107" name="Content Placeholder 2"/>
          <p:cNvSpPr>
            <a:spLocks noGrp="1"/>
          </p:cNvSpPr>
          <p:nvPr>
            <p:ph idx="1"/>
          </p:nvPr>
        </p:nvSpPr>
        <p:spPr>
          <a:xfrm>
            <a:off x="304800" y="1676400"/>
            <a:ext cx="8458200" cy="4343400"/>
          </a:xfrm>
        </p:spPr>
        <p:txBody>
          <a:bodyPr/>
          <a:lstStyle/>
          <a:p>
            <a:r>
              <a:rPr lang="en-US" dirty="0"/>
              <a:t>Should be used throughout a project’s life</a:t>
            </a:r>
          </a:p>
          <a:p>
            <a:pPr lvl="1"/>
            <a:r>
              <a:rPr lang="en-US" dirty="0"/>
              <a:t>From planning stages to construction</a:t>
            </a:r>
          </a:p>
          <a:p>
            <a:r>
              <a:rPr lang="en-US" dirty="0"/>
              <a:t>Should influence</a:t>
            </a:r>
          </a:p>
          <a:p>
            <a:pPr lvl="1"/>
            <a:r>
              <a:rPr lang="en-US" dirty="0"/>
              <a:t>Selection of alternatives</a:t>
            </a:r>
          </a:p>
          <a:p>
            <a:pPr lvl="1"/>
            <a:r>
              <a:rPr lang="en-US" dirty="0"/>
              <a:t>Design details</a:t>
            </a:r>
          </a:p>
          <a:p>
            <a:pPr lvl="1"/>
            <a:r>
              <a:rPr lang="en-US" dirty="0"/>
              <a:t>Construction approach</a:t>
            </a:r>
          </a:p>
          <a:p>
            <a:pPr lvl="1"/>
            <a:r>
              <a:rPr lang="en-US" dirty="0"/>
              <a:t>The TTC Plan</a:t>
            </a:r>
          </a:p>
        </p:txBody>
      </p:sp>
      <p:pic>
        <p:nvPicPr>
          <p:cNvPr id="3074" name="Picture 2" descr="Cars on the highway"/>
          <p:cNvPicPr>
            <a:picLocks noChangeAspect="1" noChangeArrowheads="1"/>
          </p:cNvPicPr>
          <p:nvPr/>
        </p:nvPicPr>
        <p:blipFill>
          <a:blip r:embed="rId3" cstate="print"/>
          <a:srcRect/>
          <a:stretch>
            <a:fillRect/>
          </a:stretch>
        </p:blipFill>
        <p:spPr bwMode="auto">
          <a:xfrm>
            <a:off x="5638800" y="3048000"/>
            <a:ext cx="2066925" cy="3486150"/>
          </a:xfrm>
          <a:prstGeom prst="rect">
            <a:avLst/>
          </a:prstGeom>
          <a:noFill/>
          <a:ln w="9525">
            <a:noFill/>
            <a:miter lim="800000"/>
            <a:headEnd/>
            <a:tailEnd/>
          </a:ln>
        </p:spPr>
      </p:pic>
      <p:sp>
        <p:nvSpPr>
          <p:cNvPr id="7" name="Google Shape;74;p1">
            <a:extLst>
              <a:ext uri="{FF2B5EF4-FFF2-40B4-BE49-F238E27FC236}">
                <a16:creationId xmlns:a16="http://schemas.microsoft.com/office/drawing/2014/main" id="{60C843F4-E37F-7573-E7FA-A5DE5011973C}"/>
              </a:ext>
            </a:extLst>
          </p:cNvPr>
          <p:cNvSpPr/>
          <p:nvPr/>
        </p:nvSpPr>
        <p:spPr>
          <a:xfrm>
            <a:off x="6172200" y="6534150"/>
            <a:ext cx="1819835"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Putting it all Together"/>
          <p:cNvSpPr>
            <a:spLocks noGrp="1"/>
          </p:cNvSpPr>
          <p:nvPr>
            <p:ph type="title"/>
          </p:nvPr>
        </p:nvSpPr>
        <p:spPr>
          <a:xfrm>
            <a:off x="0" y="0"/>
            <a:ext cx="9144000" cy="1219200"/>
          </a:xfrm>
        </p:spPr>
        <p:txBody>
          <a:bodyPr/>
          <a:lstStyle/>
          <a:p>
            <a:pPr>
              <a:defRPr/>
            </a:pPr>
            <a:r>
              <a:rPr lang="en-US" dirty="0"/>
              <a:t>Putting it all Together</a:t>
            </a:r>
          </a:p>
        </p:txBody>
      </p:sp>
      <p:sp>
        <p:nvSpPr>
          <p:cNvPr id="5" name="Dodecagon 4" descr="TMP"/>
          <p:cNvSpPr/>
          <p:nvPr/>
        </p:nvSpPr>
        <p:spPr>
          <a:xfrm>
            <a:off x="3657600" y="3048000"/>
            <a:ext cx="2057400" cy="1905000"/>
          </a:xfrm>
          <a:prstGeom prst="dodec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400" b="1" dirty="0">
                <a:solidFill>
                  <a:schemeClr val="tx1"/>
                </a:solidFill>
                <a:latin typeface="Calibri" pitchFamily="34" charset="0"/>
              </a:rPr>
              <a:t>TMP</a:t>
            </a:r>
          </a:p>
        </p:txBody>
      </p:sp>
      <p:sp>
        <p:nvSpPr>
          <p:cNvPr id="6" name="Rounded Rectangular Callout 5" descr="Project characteristics&#10;"/>
          <p:cNvSpPr/>
          <p:nvPr/>
        </p:nvSpPr>
        <p:spPr>
          <a:xfrm>
            <a:off x="838200" y="1981200"/>
            <a:ext cx="2514600" cy="838200"/>
          </a:xfrm>
          <a:prstGeom prst="wedgeRoundRectCallout">
            <a:avLst>
              <a:gd name="adj1" fmla="val 69563"/>
              <a:gd name="adj2" fmla="val 134611"/>
              <a:gd name="adj3" fmla="val 16667"/>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alibri" pitchFamily="34" charset="0"/>
              </a:rPr>
              <a:t>Project characteristics</a:t>
            </a:r>
          </a:p>
        </p:txBody>
      </p:sp>
      <p:sp>
        <p:nvSpPr>
          <p:cNvPr id="7" name="Rounded Rectangular Callout 6" descr="Travel/traffic characteristics"/>
          <p:cNvSpPr/>
          <p:nvPr/>
        </p:nvSpPr>
        <p:spPr>
          <a:xfrm>
            <a:off x="3733800" y="1752600"/>
            <a:ext cx="2590800" cy="838200"/>
          </a:xfrm>
          <a:prstGeom prst="wedgeRoundRectCallout">
            <a:avLst>
              <a:gd name="adj1" fmla="val -14031"/>
              <a:gd name="adj2" fmla="val 103178"/>
              <a:gd name="adj3" fmla="val 16667"/>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alibri" pitchFamily="34" charset="0"/>
              </a:rPr>
              <a:t>Travel/traffic characteristics</a:t>
            </a:r>
          </a:p>
        </p:txBody>
      </p:sp>
      <p:sp>
        <p:nvSpPr>
          <p:cNvPr id="8" name="Rounded Rectangular Callout 7" descr="Work zone design&#10;"/>
          <p:cNvSpPr/>
          <p:nvPr/>
        </p:nvSpPr>
        <p:spPr>
          <a:xfrm>
            <a:off x="6400800" y="2362200"/>
            <a:ext cx="2057400" cy="838200"/>
          </a:xfrm>
          <a:prstGeom prst="wedgeRoundRectCallout">
            <a:avLst>
              <a:gd name="adj1" fmla="val -86370"/>
              <a:gd name="adj2" fmla="val 92084"/>
              <a:gd name="adj3" fmla="val 16667"/>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alibri" pitchFamily="34" charset="0"/>
              </a:rPr>
              <a:t>Work zone design</a:t>
            </a:r>
          </a:p>
        </p:txBody>
      </p:sp>
      <p:sp>
        <p:nvSpPr>
          <p:cNvPr id="9" name="Rounded Rectangular Callout 8" descr="Procurement options"/>
          <p:cNvSpPr/>
          <p:nvPr/>
        </p:nvSpPr>
        <p:spPr>
          <a:xfrm>
            <a:off x="6324600" y="3581400"/>
            <a:ext cx="2590800" cy="838200"/>
          </a:xfrm>
          <a:prstGeom prst="wedgeRoundRectCallout">
            <a:avLst>
              <a:gd name="adj1" fmla="val -72656"/>
              <a:gd name="adj2" fmla="val -7762"/>
              <a:gd name="adj3" fmla="val 16667"/>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alibri" pitchFamily="34" charset="0"/>
              </a:rPr>
              <a:t>Procurement options</a:t>
            </a:r>
          </a:p>
        </p:txBody>
      </p:sp>
      <p:sp>
        <p:nvSpPr>
          <p:cNvPr id="15" name="Rounded Rectangular Callout 14" descr="Constructability"/>
          <p:cNvSpPr/>
          <p:nvPr/>
        </p:nvSpPr>
        <p:spPr>
          <a:xfrm>
            <a:off x="6324600" y="4572000"/>
            <a:ext cx="2667000" cy="838200"/>
          </a:xfrm>
          <a:prstGeom prst="wedgeRoundRectCallout">
            <a:avLst>
              <a:gd name="adj1" fmla="val -80386"/>
              <a:gd name="adj2" fmla="val -61383"/>
              <a:gd name="adj3" fmla="val 16667"/>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alibri" pitchFamily="34" charset="0"/>
              </a:rPr>
              <a:t>Constructability</a:t>
            </a:r>
          </a:p>
        </p:txBody>
      </p:sp>
      <p:sp>
        <p:nvSpPr>
          <p:cNvPr id="14" name="Rounded Rectangular Callout 13" descr="Engineering judgment"/>
          <p:cNvSpPr/>
          <p:nvPr/>
        </p:nvSpPr>
        <p:spPr>
          <a:xfrm>
            <a:off x="5638800" y="5638800"/>
            <a:ext cx="2057400" cy="838200"/>
          </a:xfrm>
          <a:prstGeom prst="wedgeRoundRectCallout">
            <a:avLst>
              <a:gd name="adj1" fmla="val -69797"/>
              <a:gd name="adj2" fmla="val -150135"/>
              <a:gd name="adj3" fmla="val 16667"/>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alibri" pitchFamily="34" charset="0"/>
              </a:rPr>
              <a:t>Engineering judgment</a:t>
            </a:r>
          </a:p>
        </p:txBody>
      </p:sp>
      <p:sp>
        <p:nvSpPr>
          <p:cNvPr id="13" name="Rounded Rectangular Callout 12" descr="TTC, TO, PI&#10;"/>
          <p:cNvSpPr/>
          <p:nvPr/>
        </p:nvSpPr>
        <p:spPr>
          <a:xfrm>
            <a:off x="2095500" y="5829300"/>
            <a:ext cx="2057400" cy="838200"/>
          </a:xfrm>
          <a:prstGeom prst="wedgeRoundRectCallout">
            <a:avLst>
              <a:gd name="adj1" fmla="val 56004"/>
              <a:gd name="adj2" fmla="val -166776"/>
              <a:gd name="adj3" fmla="val 16667"/>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alibri" pitchFamily="34" charset="0"/>
              </a:rPr>
              <a:t>TTC, TO, PI</a:t>
            </a:r>
          </a:p>
        </p:txBody>
      </p:sp>
      <p:sp>
        <p:nvSpPr>
          <p:cNvPr id="11" name="Rounded Rectangular Callout 10" descr="Community issues&#10;"/>
          <p:cNvSpPr/>
          <p:nvPr/>
        </p:nvSpPr>
        <p:spPr>
          <a:xfrm>
            <a:off x="609600" y="4800600"/>
            <a:ext cx="2057400" cy="838200"/>
          </a:xfrm>
          <a:prstGeom prst="wedgeRoundRectCallout">
            <a:avLst>
              <a:gd name="adj1" fmla="val 102708"/>
              <a:gd name="adj2" fmla="val -85420"/>
              <a:gd name="adj3" fmla="val 16667"/>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alibri" pitchFamily="34" charset="0"/>
              </a:rPr>
              <a:t>Community issues</a:t>
            </a:r>
          </a:p>
        </p:txBody>
      </p:sp>
      <p:sp>
        <p:nvSpPr>
          <p:cNvPr id="10" name="Rounded Rectangular Callout 9" descr="Traffic impact analysis&#10;"/>
          <p:cNvSpPr/>
          <p:nvPr/>
        </p:nvSpPr>
        <p:spPr>
          <a:xfrm>
            <a:off x="228600" y="3352800"/>
            <a:ext cx="2286000" cy="838200"/>
          </a:xfrm>
          <a:prstGeom prst="wedgeRoundRectCallout">
            <a:avLst>
              <a:gd name="adj1" fmla="val 100146"/>
              <a:gd name="adj2" fmla="val 32916"/>
              <a:gd name="adj3" fmla="val 16667"/>
            </a:avLst>
          </a:prstGeom>
          <a:solidFill>
            <a:srgbClr val="FFFF00"/>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alibri" pitchFamily="34" charset="0"/>
              </a:rPr>
              <a:t>Traffic impact analysis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1938" name="Rectangle 2"/>
          <p:cNvSpPr>
            <a:spLocks noGrp="1" noChangeArrowheads="1"/>
          </p:cNvSpPr>
          <p:nvPr>
            <p:ph type="title"/>
          </p:nvPr>
        </p:nvSpPr>
        <p:spPr>
          <a:xfrm>
            <a:off x="0" y="0"/>
            <a:ext cx="9144000" cy="1219200"/>
          </a:xfrm>
        </p:spPr>
        <p:txBody>
          <a:bodyPr/>
          <a:lstStyle/>
          <a:p>
            <a:pPr eaLnBrk="1" hangingPunct="1">
              <a:defRPr/>
            </a:pPr>
            <a:r>
              <a:rPr lang="en-US" dirty="0"/>
              <a:t>Module Recap</a:t>
            </a:r>
          </a:p>
        </p:txBody>
      </p:sp>
      <p:sp>
        <p:nvSpPr>
          <p:cNvPr id="49155" name="Rectangle 3"/>
          <p:cNvSpPr>
            <a:spLocks noGrp="1" noChangeArrowheads="1"/>
          </p:cNvSpPr>
          <p:nvPr>
            <p:ph type="body" idx="1"/>
          </p:nvPr>
        </p:nvSpPr>
        <p:spPr>
          <a:xfrm>
            <a:off x="381000" y="1600200"/>
            <a:ext cx="8534400" cy="4343400"/>
          </a:xfrm>
        </p:spPr>
        <p:txBody>
          <a:bodyPr/>
          <a:lstStyle/>
          <a:p>
            <a:pPr eaLnBrk="1" hangingPunct="1"/>
            <a:r>
              <a:rPr lang="en-US"/>
              <a:t>Why do we need to analyze WZ traffic impacts?</a:t>
            </a:r>
          </a:p>
          <a:p>
            <a:pPr eaLnBrk="1" hangingPunct="1"/>
            <a:r>
              <a:rPr lang="en-US"/>
              <a:t>Approximately, how many work zone fatalities are there in the USA?</a:t>
            </a:r>
          </a:p>
          <a:p>
            <a:pPr eaLnBrk="1" hangingPunct="1"/>
            <a:r>
              <a:rPr lang="en-US"/>
              <a:t>What is the WZ designer’s role?</a:t>
            </a:r>
          </a:p>
          <a:p>
            <a:pPr eaLnBrk="1" hangingPunct="1"/>
            <a:r>
              <a:rPr lang="en-US"/>
              <a:t>What is a TMP and its TO component?</a:t>
            </a:r>
          </a:p>
          <a:p>
            <a:pPr eaLnBrk="1" hangingPunct="1"/>
            <a:r>
              <a:rPr lang="en-US"/>
              <a:t>What is a “Significant Project”?</a:t>
            </a:r>
          </a:p>
          <a:p>
            <a:pPr eaLnBrk="1" hangingPunct="1"/>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E10267-B04D-0B4C-B856-1CC69A96370B}"/>
              </a:ext>
            </a:extLst>
          </p:cNvPr>
          <p:cNvSpPr>
            <a:spLocks noGrp="1"/>
          </p:cNvSpPr>
          <p:nvPr>
            <p:ph type="title"/>
          </p:nvPr>
        </p:nvSpPr>
        <p:spPr>
          <a:xfrm>
            <a:off x="0" y="0"/>
            <a:ext cx="9144000" cy="1308735"/>
          </a:xfrm>
        </p:spPr>
        <p:txBody>
          <a:bodyPr/>
          <a:lstStyle/>
          <a:p>
            <a:pPr rtl="0" fontAlgn="base"/>
            <a:r>
              <a:rPr lang="en-US" kern="1200" dirty="0">
                <a:ea typeface="+mn-ea"/>
                <a:cs typeface="+mn-cs"/>
              </a:rPr>
              <a:t>USA Work Zone Fatalities: 2000-2013</a:t>
            </a:r>
          </a:p>
          <a:p>
            <a:endParaRPr lang="en-US" dirty="0"/>
          </a:p>
        </p:txBody>
      </p:sp>
      <p:sp>
        <p:nvSpPr>
          <p:cNvPr id="50211" name="Rectangle 4">
            <a:extLst>
              <a:ext uri="{C183D7F6-B498-43B3-948B-1728B52AA6E4}">
                <adec:decorative xmlns:adec="http://schemas.microsoft.com/office/drawing/2017/decorative" val="0"/>
              </a:ext>
            </a:extLst>
          </p:cNvPr>
          <p:cNvSpPr>
            <a:spLocks noChangeArrowheads="1"/>
          </p:cNvSpPr>
          <p:nvPr/>
        </p:nvSpPr>
        <p:spPr bwMode="auto">
          <a:xfrm>
            <a:off x="2590800" y="6096000"/>
            <a:ext cx="5305999" cy="523220"/>
          </a:xfrm>
          <a:prstGeom prst="rect">
            <a:avLst/>
          </a:prstGeom>
          <a:noFill/>
          <a:ln w="9525">
            <a:noFill/>
            <a:miter lim="800000"/>
            <a:headEnd/>
            <a:tailEnd/>
          </a:ln>
        </p:spPr>
        <p:txBody>
          <a:bodyPr wrap="square">
            <a:spAutoFit/>
          </a:bodyPr>
          <a:lstStyle/>
          <a:p>
            <a:r>
              <a:rPr lang="en-US" sz="2800" b="1" dirty="0">
                <a:latin typeface="Calibri" pitchFamily="34" charset="0"/>
              </a:rPr>
              <a:t>Source: www.workzonesafety.org</a:t>
            </a:r>
          </a:p>
        </p:txBody>
      </p:sp>
      <p:pic>
        <p:nvPicPr>
          <p:cNvPr id="2" name="Picture 1" descr="Chart showing work zone fatalities and injuries from 593 fatalities and 28,000 injuries in 2013 to 891 fatalities and 37,000 injuries in 2022 - while some years show lower fatalities, the general trend is increasing">
            <a:extLst>
              <a:ext uri="{FF2B5EF4-FFF2-40B4-BE49-F238E27FC236}">
                <a16:creationId xmlns:a16="http://schemas.microsoft.com/office/drawing/2014/main" id="{2028965E-0CF2-DCF1-268B-8F51AAA40EA7}"/>
              </a:ext>
            </a:extLst>
          </p:cNvPr>
          <p:cNvPicPr>
            <a:picLocks noChangeAspect="1"/>
          </p:cNvPicPr>
          <p:nvPr/>
        </p:nvPicPr>
        <p:blipFill>
          <a:blip r:embed="rId3"/>
          <a:srcRect t="17223" b="8983"/>
          <a:stretch/>
        </p:blipFill>
        <p:spPr>
          <a:xfrm>
            <a:off x="1676400" y="1607766"/>
            <a:ext cx="6085598" cy="4189203"/>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pPr>
              <a:defRPr/>
            </a:pPr>
            <a:r>
              <a:rPr lang="en-US" dirty="0"/>
              <a:t>National Work Zone Safety</a:t>
            </a:r>
            <a:br>
              <a:rPr lang="en-US" dirty="0"/>
            </a:br>
            <a:r>
              <a:rPr lang="en-US" dirty="0"/>
              <a:t>Information Clearinghouse</a:t>
            </a:r>
          </a:p>
        </p:txBody>
      </p:sp>
      <p:sp>
        <p:nvSpPr>
          <p:cNvPr id="51203" name="Content Placeholder 2"/>
          <p:cNvSpPr>
            <a:spLocks noGrp="1"/>
          </p:cNvSpPr>
          <p:nvPr>
            <p:ph idx="1"/>
          </p:nvPr>
        </p:nvSpPr>
        <p:spPr>
          <a:xfrm>
            <a:off x="533400" y="1676400"/>
            <a:ext cx="8077200" cy="1219200"/>
          </a:xfrm>
        </p:spPr>
        <p:txBody>
          <a:bodyPr/>
          <a:lstStyle/>
          <a:p>
            <a:r>
              <a:rPr lang="en-US"/>
              <a:t>Internet work zone resource</a:t>
            </a:r>
          </a:p>
          <a:p>
            <a:r>
              <a:rPr lang="en-US" i="1"/>
              <a:t>www.workzonesafety.org</a:t>
            </a:r>
          </a:p>
        </p:txBody>
      </p:sp>
      <p:sp>
        <p:nvSpPr>
          <p:cNvPr id="5" name="Google Shape;74;p1">
            <a:extLst>
              <a:ext uri="{FF2B5EF4-FFF2-40B4-BE49-F238E27FC236}">
                <a16:creationId xmlns:a16="http://schemas.microsoft.com/office/drawing/2014/main" id="{95CC2241-B5C8-7A06-F7AC-86CAC271D30A}"/>
              </a:ext>
            </a:extLst>
          </p:cNvPr>
          <p:cNvSpPr/>
          <p:nvPr/>
        </p:nvSpPr>
        <p:spPr>
          <a:xfrm>
            <a:off x="6302569" y="6096000"/>
            <a:ext cx="17204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workzonesafety.org</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pic>
        <p:nvPicPr>
          <p:cNvPr id="4" name="Picture 3">
            <a:extLst>
              <a:ext uri="{FF2B5EF4-FFF2-40B4-BE49-F238E27FC236}">
                <a16:creationId xmlns:a16="http://schemas.microsoft.com/office/drawing/2014/main" id="{C031AF1D-BAD2-3B49-8FFE-3FDD0E929C8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71600" y="2864049"/>
            <a:ext cx="6172200" cy="3155751"/>
          </a:xfrm>
          <a:prstGeom prst="rect">
            <a:avLst/>
          </a:prstGeom>
          <a:ln>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Mobility Challenges</a:t>
            </a:r>
          </a:p>
        </p:txBody>
      </p:sp>
      <p:sp>
        <p:nvSpPr>
          <p:cNvPr id="7171" name="Content Placeholder 2"/>
          <p:cNvSpPr>
            <a:spLocks noGrp="1"/>
          </p:cNvSpPr>
          <p:nvPr>
            <p:ph idx="1"/>
          </p:nvPr>
        </p:nvSpPr>
        <p:spPr>
          <a:xfrm>
            <a:off x="3962400" y="1828800"/>
            <a:ext cx="5029200" cy="4343400"/>
          </a:xfrm>
        </p:spPr>
        <p:txBody>
          <a:bodyPr/>
          <a:lstStyle/>
          <a:p>
            <a:r>
              <a:rPr lang="en-US"/>
              <a:t>Work zones may increase user delay due to reduced capacity</a:t>
            </a:r>
          </a:p>
          <a:p>
            <a:r>
              <a:rPr lang="en-US"/>
              <a:t>Work zones may have sustained impacts on traffic</a:t>
            </a:r>
          </a:p>
        </p:txBody>
      </p:sp>
      <p:pic>
        <p:nvPicPr>
          <p:cNvPr id="7172" name="Picture 2" descr="Shadow truck with arrow board in right arrow mode with traffic line passing through work zone">
            <a:extLst>
              <a:ext uri="{C183D7F6-B498-43B3-948B-1728B52AA6E4}">
                <adec:decorative xmlns:adec="http://schemas.microsoft.com/office/drawing/2017/decorative" val="0"/>
              </a:ext>
            </a:extLst>
          </p:cNvPr>
          <p:cNvPicPr>
            <a:picLocks noChangeAspect="1" noChangeArrowheads="1"/>
          </p:cNvPicPr>
          <p:nvPr/>
        </p:nvPicPr>
        <p:blipFill>
          <a:blip r:embed="rId3" cstate="print"/>
          <a:srcRect/>
          <a:stretch>
            <a:fillRect/>
          </a:stretch>
        </p:blipFill>
        <p:spPr bwMode="auto">
          <a:xfrm>
            <a:off x="533400" y="2590800"/>
            <a:ext cx="3182938" cy="2133600"/>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4DF3D4D5-8771-56C2-1016-B6C76CBB499F}"/>
              </a:ext>
            </a:extLst>
          </p:cNvPr>
          <p:cNvSpPr/>
          <p:nvPr/>
        </p:nvSpPr>
        <p:spPr>
          <a:xfrm>
            <a:off x="2681676" y="4800600"/>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Safety and Mobility are Related</a:t>
            </a:r>
          </a:p>
        </p:txBody>
      </p:sp>
      <p:sp>
        <p:nvSpPr>
          <p:cNvPr id="8195" name="Content Placeholder 2"/>
          <p:cNvSpPr>
            <a:spLocks noGrp="1"/>
          </p:cNvSpPr>
          <p:nvPr>
            <p:ph idx="1"/>
          </p:nvPr>
        </p:nvSpPr>
        <p:spPr>
          <a:xfrm>
            <a:off x="3962400" y="1828800"/>
            <a:ext cx="5029200" cy="4343400"/>
          </a:xfrm>
        </p:spPr>
        <p:txBody>
          <a:bodyPr/>
          <a:lstStyle/>
          <a:p>
            <a:r>
              <a:rPr lang="en-US"/>
              <a:t>Most WZ crashes are rear-end crashes</a:t>
            </a:r>
          </a:p>
          <a:p>
            <a:r>
              <a:rPr lang="en-US"/>
              <a:t>Congestion and stop-and-go can increase crashes</a:t>
            </a:r>
          </a:p>
          <a:p>
            <a:r>
              <a:rPr lang="en-US"/>
              <a:t>Smooth traffic flow can reduce primary &amp; secondary crashes</a:t>
            </a:r>
          </a:p>
        </p:txBody>
      </p:sp>
      <p:pic>
        <p:nvPicPr>
          <p:cNvPr id="8196"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t="17215" b="20380"/>
          <a:stretch>
            <a:fillRect/>
          </a:stretch>
        </p:blipFill>
        <p:spPr bwMode="auto">
          <a:xfrm>
            <a:off x="304800" y="2133600"/>
            <a:ext cx="3581400" cy="3349625"/>
          </a:xfrm>
          <a:prstGeom prst="rect">
            <a:avLst/>
          </a:prstGeom>
          <a:noFill/>
          <a:ln w="9525">
            <a:noFill/>
            <a:miter lim="800000"/>
            <a:headEnd/>
            <a:tailEnd/>
          </a:ln>
        </p:spPr>
      </p:pic>
      <p:sp>
        <p:nvSpPr>
          <p:cNvPr id="5" name="Google Shape;74;p1">
            <a:extLst>
              <a:ext uri="{FF2B5EF4-FFF2-40B4-BE49-F238E27FC236}">
                <a16:creationId xmlns:a16="http://schemas.microsoft.com/office/drawing/2014/main" id="{B2B3D9EC-81FD-5699-9489-6CE4DFBC38D0}"/>
              </a:ext>
            </a:extLst>
          </p:cNvPr>
          <p:cNvSpPr/>
          <p:nvPr/>
        </p:nvSpPr>
        <p:spPr>
          <a:xfrm>
            <a:off x="2851538" y="5638800"/>
            <a:ext cx="1034662" cy="2461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dirty="0">
                <a:solidFill>
                  <a:srgbClr val="000000"/>
                </a:solidFill>
                <a:latin typeface="Arial" panose="020B0604020202020204" pitchFamily="34" charset="0"/>
                <a:ea typeface="Open Sans"/>
                <a:cs typeface="Arial" panose="020B0604020202020204" pitchFamily="34" charset="0"/>
                <a:sym typeface="Open Sans"/>
              </a:rPr>
              <a:t>Image: FHWA</a:t>
            </a:r>
            <a:endParaRPr sz="1000" dirty="0">
              <a:solidFill>
                <a:schemeClr val="dk1"/>
              </a:solidFill>
              <a:latin typeface="Arial" panose="020B0604020202020204" pitchFamily="34" charset="0"/>
              <a:ea typeface="Verdana"/>
              <a:cs typeface="Arial" panose="020B0604020202020204" pitchFamily="34" charset="0"/>
              <a:sym typeface="Verdan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lstStyle/>
          <a:p>
            <a:pPr>
              <a:defRPr/>
            </a:pPr>
            <a:r>
              <a:rPr lang="en-US" dirty="0"/>
              <a:t>Public Relations Challenges</a:t>
            </a:r>
          </a:p>
        </p:txBody>
      </p:sp>
      <p:sp>
        <p:nvSpPr>
          <p:cNvPr id="9219" name="Content Placeholder 2"/>
          <p:cNvSpPr>
            <a:spLocks noGrp="1"/>
          </p:cNvSpPr>
          <p:nvPr>
            <p:ph idx="1"/>
          </p:nvPr>
        </p:nvSpPr>
        <p:spPr>
          <a:xfrm>
            <a:off x="533400" y="1676400"/>
            <a:ext cx="5638800" cy="4572000"/>
          </a:xfrm>
        </p:spPr>
        <p:txBody>
          <a:bodyPr/>
          <a:lstStyle/>
          <a:p>
            <a:r>
              <a:rPr lang="en-US" dirty="0"/>
              <a:t>Travelers are frustrated with the delays and unexpected road conditions caused by work zones</a:t>
            </a:r>
          </a:p>
          <a:p>
            <a:r>
              <a:rPr lang="en-US" dirty="0"/>
              <a:t>Is congestion = poor public relations?</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1D8726CCB35046823CD2208737B298" ma:contentTypeVersion="17" ma:contentTypeDescription="Create a new document." ma:contentTypeScope="" ma:versionID="a1dfcc3812e8eda223e4bbc003fc5805">
  <xsd:schema xmlns:xsd="http://www.w3.org/2001/XMLSchema" xmlns:xs="http://www.w3.org/2001/XMLSchema" xmlns:p="http://schemas.microsoft.com/office/2006/metadata/properties" xmlns:ns2="f5270e54-c8a0-4b22-84cc-0e31eb95d21e" xmlns:ns3="32c1465c-eec5-42df-ba25-e7b3dc5efb78" targetNamespace="http://schemas.microsoft.com/office/2006/metadata/properties" ma:root="true" ma:fieldsID="ea3ce69e8d0753bef4c975463d142391" ns2:_="" ns3:_="">
    <xsd:import namespace="f5270e54-c8a0-4b22-84cc-0e31eb95d21e"/>
    <xsd:import namespace="32c1465c-eec5-42df-ba25-e7b3dc5efb7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270e54-c8a0-4b22-84cc-0e31eb95d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752f70-6a13-4c50-9a09-ea54223a0fa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2c1465c-eec5-42df-ba25-e7b3dc5efb7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f90fc8-047a-47db-90e2-1028f76883af}" ma:internalName="TaxCatchAll" ma:showField="CatchAllData" ma:web="32c1465c-eec5-42df-ba25-e7b3dc5efb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5270e54-c8a0-4b22-84cc-0e31eb95d21e">
      <Terms xmlns="http://schemas.microsoft.com/office/infopath/2007/PartnerControls"/>
    </lcf76f155ced4ddcb4097134ff3c332f>
    <TaxCatchAll xmlns="32c1465c-eec5-42df-ba25-e7b3dc5efb78" xsi:nil="true"/>
  </documentManagement>
</p:properties>
</file>

<file path=customXml/itemProps1.xml><?xml version="1.0" encoding="utf-8"?>
<ds:datastoreItem xmlns:ds="http://schemas.openxmlformats.org/officeDocument/2006/customXml" ds:itemID="{CCF745E4-DBC4-4146-9247-F45000EB5B67}"/>
</file>

<file path=customXml/itemProps2.xml><?xml version="1.0" encoding="utf-8"?>
<ds:datastoreItem xmlns:ds="http://schemas.openxmlformats.org/officeDocument/2006/customXml" ds:itemID="{A3D1A0A8-4062-4F25-A4C4-77D75BFFF90E}"/>
</file>

<file path=customXml/itemProps3.xml><?xml version="1.0" encoding="utf-8"?>
<ds:datastoreItem xmlns:ds="http://schemas.openxmlformats.org/officeDocument/2006/customXml" ds:itemID="{D6FF770C-1C28-46F4-AEF7-AD65002F879E}"/>
</file>

<file path=docProps/app.xml><?xml version="1.0" encoding="utf-8"?>
<Properties xmlns="http://schemas.openxmlformats.org/officeDocument/2006/extended-properties" xmlns:vt="http://schemas.openxmlformats.org/officeDocument/2006/docPropsVTypes">
  <TotalTime>13379</TotalTime>
  <Words>8412</Words>
  <Application>Microsoft Office PowerPoint</Application>
  <PresentationFormat>On-screen Show (4:3)</PresentationFormat>
  <Paragraphs>695</Paragraphs>
  <Slides>47</Slides>
  <Notes>47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47</vt:i4>
      </vt:variant>
    </vt:vector>
  </HeadingPairs>
  <TitlesOfParts>
    <vt:vector size="52" baseType="lpstr">
      <vt:lpstr>Arial</vt:lpstr>
      <vt:lpstr>Calibri</vt:lpstr>
      <vt:lpstr>Tahoma</vt:lpstr>
      <vt:lpstr>Verdana</vt:lpstr>
      <vt:lpstr>Default Design</vt:lpstr>
      <vt:lpstr>-MODULE 1- Background  </vt:lpstr>
      <vt:lpstr>Module Objectives</vt:lpstr>
      <vt:lpstr>WZ Issues and Challenges</vt:lpstr>
      <vt:lpstr>Traffic Safety: Is There a Problem?</vt:lpstr>
      <vt:lpstr>USA Work Zone Fatalities: 2000-2013 </vt:lpstr>
      <vt:lpstr>National Work Zone Safety Information Clearinghouse</vt:lpstr>
      <vt:lpstr>Mobility Challenges</vt:lpstr>
      <vt:lpstr>Safety and Mobility are Related</vt:lpstr>
      <vt:lpstr>Public Relations Challenges</vt:lpstr>
      <vt:lpstr>Analyze Potential WZ Impacts with Analytical Tools</vt:lpstr>
      <vt:lpstr>Application of WZ  Impact Analysis Tools</vt:lpstr>
      <vt:lpstr>Why Work Zone Impact Analyses?</vt:lpstr>
      <vt:lpstr>Why Work Zone Traffic Impact Analyses?</vt:lpstr>
      <vt:lpstr>Fundamental Principles of TTC State:</vt:lpstr>
      <vt:lpstr>Example</vt:lpstr>
      <vt:lpstr>When to Assess Work Zone Impacts?</vt:lpstr>
      <vt:lpstr>In Summary..</vt:lpstr>
      <vt:lpstr>The Challenge</vt:lpstr>
      <vt:lpstr>Assessing and Managing Work Zone Impacts Lies in:</vt:lpstr>
      <vt:lpstr>Impact Assessment is an Iterative Process</vt:lpstr>
      <vt:lpstr>Conflicting Goals?</vt:lpstr>
      <vt:lpstr>Who Does the WZ Impact Analysis?</vt:lpstr>
      <vt:lpstr>The Designer’s Role</vt:lpstr>
      <vt:lpstr>Types of Decisions</vt:lpstr>
      <vt:lpstr>Scheduling Decisions</vt:lpstr>
      <vt:lpstr>Application Decisions</vt:lpstr>
      <vt:lpstr>Transportation Management Plan (TMP) Decisions </vt:lpstr>
      <vt:lpstr>What is a TMP?</vt:lpstr>
      <vt:lpstr>Work Zone Safety and Mobility Rule</vt:lpstr>
      <vt:lpstr>Work Zone Safety and Mobility Rule</vt:lpstr>
      <vt:lpstr>Work Zone Safety and Mobility Rule Provisions</vt:lpstr>
      <vt:lpstr>Work Zone Safety and Mobility Rule Provisions</vt:lpstr>
      <vt:lpstr>Work Zone Safety and Mobility Rule Provisions</vt:lpstr>
      <vt:lpstr>How Would TMPs Help?</vt:lpstr>
      <vt:lpstr>How Would TMPs Help?</vt:lpstr>
      <vt:lpstr>How Much Detail?</vt:lpstr>
      <vt:lpstr>What is a “Significant Project”?</vt:lpstr>
      <vt:lpstr>What is a “Significant Project”?</vt:lpstr>
      <vt:lpstr>TMPs Shall Include:</vt:lpstr>
      <vt:lpstr>Traffic Control Plan (TCP) Component</vt:lpstr>
      <vt:lpstr>Public Information (PI) Component</vt:lpstr>
      <vt:lpstr>Public Outreach Techniques</vt:lpstr>
      <vt:lpstr>Example of Project Outreach Website</vt:lpstr>
      <vt:lpstr>Transportation Operations (TO) Component</vt:lpstr>
      <vt:lpstr>Concepts of WZ Traffic Impact Analysis</vt:lpstr>
      <vt:lpstr>Putting it all Together</vt:lpstr>
      <vt:lpstr>Module Recap</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TCS Course</dc:title>
  <dc:subject>Introduction</dc:subject>
  <dc:creator>Juan M Morales</dc:creator>
  <dc:description>JM Morales &amp; Associates, 703-471-7031, jmmassoc@aol.com, www.jmmassoc.com</dc:description>
  <cp:lastModifiedBy>Tim Luttrell</cp:lastModifiedBy>
  <cp:revision>285</cp:revision>
  <dcterms:created xsi:type="dcterms:W3CDTF">2003-08-18T20:36:41Z</dcterms:created>
  <dcterms:modified xsi:type="dcterms:W3CDTF">2025-04-09T15:48:17Z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0x0101000F1D8726CCB35046823CD2208737B298</vt:lpwstr>
  </property>
</Properties>
</file>